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2" r:id="rId1"/>
  </p:sldMasterIdLst>
  <p:notesMasterIdLst>
    <p:notesMasterId r:id="rId26"/>
  </p:notesMasterIdLst>
  <p:handoutMasterIdLst>
    <p:handoutMasterId r:id="rId27"/>
  </p:handoutMasterIdLst>
  <p:sldIdLst>
    <p:sldId id="300" r:id="rId2"/>
    <p:sldId id="301" r:id="rId3"/>
    <p:sldId id="257" r:id="rId4"/>
    <p:sldId id="258" r:id="rId5"/>
    <p:sldId id="260" r:id="rId6"/>
    <p:sldId id="263" r:id="rId7"/>
    <p:sldId id="302" r:id="rId8"/>
    <p:sldId id="303" r:id="rId9"/>
    <p:sldId id="268" r:id="rId10"/>
    <p:sldId id="269" r:id="rId11"/>
    <p:sldId id="272" r:id="rId12"/>
    <p:sldId id="273" r:id="rId13"/>
    <p:sldId id="274" r:id="rId14"/>
    <p:sldId id="304" r:id="rId15"/>
    <p:sldId id="275" r:id="rId16"/>
    <p:sldId id="276" r:id="rId17"/>
    <p:sldId id="299" r:id="rId18"/>
    <p:sldId id="277" r:id="rId19"/>
    <p:sldId id="279" r:id="rId20"/>
    <p:sldId id="284" r:id="rId21"/>
    <p:sldId id="285" r:id="rId22"/>
    <p:sldId id="286" r:id="rId23"/>
    <p:sldId id="287" r:id="rId24"/>
    <p:sldId id="296"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F09BF7"/>
    <a:srgbClr val="FBE7F8"/>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855" autoAdjust="0"/>
    <p:restoredTop sz="98932" autoAdjust="0"/>
  </p:normalViewPr>
  <p:slideViewPr>
    <p:cSldViewPr>
      <p:cViewPr>
        <p:scale>
          <a:sx n="80" d="100"/>
          <a:sy n="80" d="100"/>
        </p:scale>
        <p:origin x="-1074" y="78"/>
      </p:cViewPr>
      <p:guideLst>
        <p:guide orient="horz" pos="2160"/>
        <p:guide pos="2880"/>
      </p:guideLst>
    </p:cSldViewPr>
  </p:slideViewPr>
  <p:outlineViewPr>
    <p:cViewPr>
      <p:scale>
        <a:sx n="33" d="100"/>
        <a:sy n="33" d="100"/>
      </p:scale>
      <p:origin x="0" y="4728"/>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74" y="-84"/>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A1C2C96-9BE3-436A-BCE0-66D82C8E2EF1}" type="datetimeFigureOut">
              <a:rPr lang="en-US" smtClean="0"/>
              <a:pPr/>
              <a:t>7/14/2020</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4F4A13F-EC13-401F-A717-9286FD821123}" type="slidenum">
              <a:rPr lang="en-US" smtClean="0"/>
              <a:pPr/>
              <a:t>‹#›</a:t>
            </a:fld>
            <a:endParaRPr lang="en-US" dirty="0"/>
          </a:p>
        </p:txBody>
      </p:sp>
    </p:spTree>
    <p:extLst>
      <p:ext uri="{BB962C8B-B14F-4D97-AF65-F5344CB8AC3E}">
        <p14:creationId xmlns="" xmlns:p14="http://schemas.microsoft.com/office/powerpoint/2010/main" val="29644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9F9536C-1660-4537-BFD7-230B66594788}" type="datetimeFigureOut">
              <a:rPr lang="en-US" smtClean="0"/>
              <a:pPr/>
              <a:t>7/14/2020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BDEE927-4585-4663-828F-096FFEC69C3A}" type="slidenum">
              <a:rPr lang="en-US" smtClean="0"/>
              <a:pPr/>
              <a:t>‹#›</a:t>
            </a:fld>
            <a:endParaRPr lang="en-US" dirty="0"/>
          </a:p>
        </p:txBody>
      </p:sp>
    </p:spTree>
    <p:extLst>
      <p:ext uri="{BB962C8B-B14F-4D97-AF65-F5344CB8AC3E}">
        <p14:creationId xmlns="" xmlns:p14="http://schemas.microsoft.com/office/powerpoint/2010/main" val="317028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DEE927-4585-4663-828F-096FFEC69C3A}" type="slidenum">
              <a:rPr lang="en-US" smtClean="0"/>
              <a:pPr/>
              <a:t>10</a:t>
            </a:fld>
            <a:endParaRPr lang="en-US" dirty="0"/>
          </a:p>
        </p:txBody>
      </p:sp>
    </p:spTree>
    <p:extLst>
      <p:ext uri="{BB962C8B-B14F-4D97-AF65-F5344CB8AC3E}">
        <p14:creationId xmlns="" xmlns:p14="http://schemas.microsoft.com/office/powerpoint/2010/main" val="2140170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AA93819A-BF9E-4EA3-9BDE-E4FBEA919495}" type="datetimeFigureOut">
              <a:rPr lang="en-US" smtClean="0"/>
              <a:pPr/>
              <a:t>7/14/2020</a:t>
            </a:fld>
            <a:endParaRPr lang="en-US" dirty="0"/>
          </a:p>
        </p:txBody>
      </p:sp>
      <p:sp>
        <p:nvSpPr>
          <p:cNvPr id="19" name="Footer Placeholder 18"/>
          <p:cNvSpPr>
            <a:spLocks noGrp="1"/>
          </p:cNvSpPr>
          <p:nvPr>
            <p:ph type="ftr" sz="quarter" idx="11"/>
          </p:nvPr>
        </p:nvSpPr>
        <p:spPr/>
        <p:txBody>
          <a:bodyPr/>
          <a:lstStyle/>
          <a:p>
            <a:endParaRPr lang="en-US" dirty="0"/>
          </a:p>
        </p:txBody>
      </p:sp>
      <p:sp>
        <p:nvSpPr>
          <p:cNvPr id="27" name="Slide Number Placeholder 26"/>
          <p:cNvSpPr>
            <a:spLocks noGrp="1"/>
          </p:cNvSpPr>
          <p:nvPr>
            <p:ph type="sldNum" sz="quarter" idx="12"/>
          </p:nvPr>
        </p:nvSpPr>
        <p:spPr/>
        <p:txBody>
          <a:bodyPr/>
          <a:lstStyle/>
          <a:p>
            <a:fld id="{80BFFB35-A880-4FC5-81FF-72996DFBF7CA}"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A93819A-BF9E-4EA3-9BDE-E4FBEA919495}" type="datetimeFigureOut">
              <a:rPr lang="en-US" smtClean="0"/>
              <a:pPr/>
              <a:t>7/14/2020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0BFFB35-A880-4FC5-81FF-72996DFBF7CA}"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A93819A-BF9E-4EA3-9BDE-E4FBEA919495}" type="datetimeFigureOut">
              <a:rPr lang="en-US" smtClean="0"/>
              <a:pPr/>
              <a:t>7/14/2020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0BFFB35-A880-4FC5-81FF-72996DFBF7CA}"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A93819A-BF9E-4EA3-9BDE-E4FBEA919495}" type="datetimeFigureOut">
              <a:rPr lang="en-US" smtClean="0"/>
              <a:pPr/>
              <a:t>7/14/2020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0BFFB35-A880-4FC5-81FF-72996DFBF7CA}"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AA93819A-BF9E-4EA3-9BDE-E4FBEA919495}" type="datetimeFigureOut">
              <a:rPr lang="en-US" smtClean="0"/>
              <a:pPr/>
              <a:t>7/14/2020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0BFFB35-A880-4FC5-81FF-72996DFBF7CA}"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AA93819A-BF9E-4EA3-9BDE-E4FBEA919495}" type="datetimeFigureOut">
              <a:rPr lang="en-US" smtClean="0"/>
              <a:pPr/>
              <a:t>7/14/2020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0BFFB35-A880-4FC5-81FF-72996DFBF7CA}"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AA93819A-BF9E-4EA3-9BDE-E4FBEA919495}" type="datetimeFigureOut">
              <a:rPr lang="en-US" smtClean="0"/>
              <a:pPr/>
              <a:t>7/14/2020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0BFFB35-A880-4FC5-81FF-72996DFBF7CA}"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AA93819A-BF9E-4EA3-9BDE-E4FBEA919495}" type="datetimeFigureOut">
              <a:rPr lang="en-US" smtClean="0"/>
              <a:pPr/>
              <a:t>7/14/2020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0BFFB35-A880-4FC5-81FF-72996DFBF7CA}"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93819A-BF9E-4EA3-9BDE-E4FBEA919495}" type="datetimeFigureOut">
              <a:rPr lang="en-US" smtClean="0"/>
              <a:pPr/>
              <a:t>7/14/2020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0BFFB35-A880-4FC5-81FF-72996DFBF7CA}"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AA93819A-BF9E-4EA3-9BDE-E4FBEA919495}" type="datetimeFigureOut">
              <a:rPr lang="en-US" smtClean="0"/>
              <a:pPr/>
              <a:t>7/14/2020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0BFFB35-A880-4FC5-81FF-72996DFBF7CA}"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AA93819A-BF9E-4EA3-9BDE-E4FBEA919495}" type="datetimeFigureOut">
              <a:rPr lang="en-US" smtClean="0"/>
              <a:pPr/>
              <a:t>7/14/2020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77200" y="6356350"/>
            <a:ext cx="609600" cy="365125"/>
          </a:xfrm>
        </p:spPr>
        <p:txBody>
          <a:bodyPr/>
          <a:lstStyle/>
          <a:p>
            <a:fld id="{80BFFB35-A880-4FC5-81FF-72996DFBF7CA}" type="slidenum">
              <a:rPr lang="en-US" smtClean="0"/>
              <a:pPr/>
              <a:t>‹#›</a:t>
            </a:fld>
            <a:endParaRPr lang="en-US" dirty="0"/>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AA93819A-BF9E-4EA3-9BDE-E4FBEA919495}" type="datetimeFigureOut">
              <a:rPr lang="en-US" smtClean="0"/>
              <a:pPr/>
              <a:t>7/14/2020</a:t>
            </a:fld>
            <a:endParaRPr lang="en-US" dirty="0"/>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dirty="0"/>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80BFFB35-A880-4FC5-81FF-72996DFBF7CA}" type="slidenum">
              <a:rPr lang="en-US" smtClean="0"/>
              <a:pPr/>
              <a:t>‹#›</a:t>
            </a:fld>
            <a:endParaRPr lang="en-US" dirty="0"/>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essaymap.org/research-paper/"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85800" y="990600"/>
            <a:ext cx="8229600" cy="9144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mj-lt"/>
                <a:ea typeface="+mj-ea"/>
                <a:cs typeface="Times New Roman" pitchFamily="18" charset="0"/>
              </a:rPr>
              <a:t>Summer Training Presentation</a:t>
            </a:r>
            <a:endParaRPr kumimoji="0" lang="en-US" sz="5000" b="0"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mj-lt"/>
              <a:ea typeface="+mj-ea"/>
              <a:cs typeface="Times New Roman" pitchFamily="18" charset="0"/>
            </a:endParaRPr>
          </a:p>
        </p:txBody>
      </p:sp>
      <p:sp>
        <p:nvSpPr>
          <p:cNvPr id="3" name="TextBox 2"/>
          <p:cNvSpPr txBox="1"/>
          <p:nvPr/>
        </p:nvSpPr>
        <p:spPr>
          <a:xfrm>
            <a:off x="533400" y="4038600"/>
            <a:ext cx="3657600" cy="1374735"/>
          </a:xfrm>
          <a:prstGeom prst="rect">
            <a:avLst/>
          </a:prstGeom>
          <a:noFill/>
        </p:spPr>
        <p:txBody>
          <a:bodyPr wrap="square" rtlCol="0">
            <a:spAutoFit/>
          </a:bodyPr>
          <a:lstStyle/>
          <a:p>
            <a:pPr>
              <a:spcAft>
                <a:spcPts val="500"/>
              </a:spcAft>
            </a:pPr>
            <a:r>
              <a:rPr lang="en-US" sz="4000" dirty="0" smtClean="0">
                <a:latin typeface="Times New Roman" pitchFamily="18" charset="0"/>
                <a:ea typeface="Dotum" pitchFamily="34" charset="-127"/>
                <a:cs typeface="Times New Roman" pitchFamily="18" charset="0"/>
              </a:rPr>
              <a:t>Training From:</a:t>
            </a:r>
          </a:p>
          <a:p>
            <a:pPr>
              <a:spcAft>
                <a:spcPts val="500"/>
              </a:spcAft>
            </a:pPr>
            <a:endParaRPr lang="en-US" sz="1100" dirty="0">
              <a:latin typeface="Times New Roman" pitchFamily="18" charset="0"/>
              <a:cs typeface="Times New Roman" pitchFamily="18" charset="0"/>
            </a:endParaRPr>
          </a:p>
          <a:p>
            <a:r>
              <a:rPr lang="en-US" sz="2400" dirty="0" smtClean="0">
                <a:cs typeface="Times New Roman" pitchFamily="18" charset="0"/>
              </a:rPr>
              <a:t>Grass Solution Pvt. Ltd.</a:t>
            </a:r>
          </a:p>
        </p:txBody>
      </p:sp>
      <p:sp>
        <p:nvSpPr>
          <p:cNvPr id="4" name="TextBox 3"/>
          <p:cNvSpPr txBox="1"/>
          <p:nvPr/>
        </p:nvSpPr>
        <p:spPr>
          <a:xfrm>
            <a:off x="4953000" y="4038600"/>
            <a:ext cx="3581400" cy="2262158"/>
          </a:xfrm>
          <a:prstGeom prst="rect">
            <a:avLst/>
          </a:prstGeom>
          <a:noFill/>
        </p:spPr>
        <p:txBody>
          <a:bodyPr wrap="square" rtlCol="0">
            <a:spAutoFit/>
          </a:bodyPr>
          <a:lstStyle/>
          <a:p>
            <a:pPr algn="r"/>
            <a:r>
              <a:rPr lang="en-US" sz="4000" dirty="0" smtClean="0">
                <a:latin typeface="Times New Roman" pitchFamily="18" charset="0"/>
                <a:ea typeface="Dotum" pitchFamily="34" charset="-127"/>
                <a:cs typeface="Times New Roman" pitchFamily="18" charset="0"/>
              </a:rPr>
              <a:t>Submitted By:</a:t>
            </a:r>
          </a:p>
          <a:p>
            <a:pPr algn="r"/>
            <a:endParaRPr lang="en-US" sz="1100" dirty="0" smtClean="0">
              <a:latin typeface="Times New Roman" pitchFamily="18" charset="0"/>
              <a:ea typeface="Dotum" pitchFamily="34" charset="-127"/>
              <a:cs typeface="Times New Roman" pitchFamily="18" charset="0"/>
            </a:endParaRPr>
          </a:p>
          <a:p>
            <a:pPr algn="r">
              <a:lnSpc>
                <a:spcPct val="150000"/>
              </a:lnSpc>
            </a:pPr>
            <a:r>
              <a:rPr lang="en-US" sz="2000" dirty="0" err="1" smtClean="0"/>
              <a:t>Naresh</a:t>
            </a:r>
            <a:r>
              <a:rPr lang="en-US" sz="2000" dirty="0" smtClean="0"/>
              <a:t> Mali (Team Leader)</a:t>
            </a:r>
          </a:p>
          <a:p>
            <a:pPr algn="r">
              <a:lnSpc>
                <a:spcPct val="150000"/>
              </a:lnSpc>
            </a:pPr>
            <a:r>
              <a:rPr lang="en-US" sz="2000" dirty="0" err="1" smtClean="0"/>
              <a:t>Ashish</a:t>
            </a:r>
            <a:r>
              <a:rPr lang="en-US" sz="2000" dirty="0" smtClean="0"/>
              <a:t> Jain</a:t>
            </a:r>
          </a:p>
          <a:p>
            <a:pPr algn="r">
              <a:lnSpc>
                <a:spcPct val="150000"/>
              </a:lnSpc>
            </a:pPr>
            <a:r>
              <a:rPr lang="en-US" sz="2000" smtClean="0"/>
              <a:t>Harshit</a:t>
            </a:r>
            <a:r>
              <a:rPr lang="en-US" sz="2000" dirty="0" smtClean="0"/>
              <a:t> </a:t>
            </a:r>
            <a:r>
              <a:rPr lang="en-US" sz="2000" dirty="0" err="1" smtClean="0"/>
              <a:t>Paneri</a:t>
            </a:r>
            <a:endParaRPr lang="en-US" sz="2000" dirty="0" smtClean="0"/>
          </a:p>
        </p:txBody>
      </p:sp>
      <p:sp>
        <p:nvSpPr>
          <p:cNvPr id="5" name="TextBox 4"/>
          <p:cNvSpPr txBox="1"/>
          <p:nvPr/>
        </p:nvSpPr>
        <p:spPr>
          <a:xfrm>
            <a:off x="1752600" y="2743200"/>
            <a:ext cx="5410200" cy="707886"/>
          </a:xfrm>
          <a:prstGeom prst="rect">
            <a:avLst/>
          </a:prstGeom>
          <a:noFill/>
        </p:spPr>
        <p:txBody>
          <a:bodyPr wrap="square" rtlCol="0">
            <a:spAutoFit/>
          </a:bodyPr>
          <a:lstStyle/>
          <a:p>
            <a:pPr algn="ctr"/>
            <a:r>
              <a:rPr lang="en-US" sz="4000" dirty="0" err="1" smtClean="0">
                <a:solidFill>
                  <a:srgbClr val="7030A0"/>
                </a:solidFill>
                <a:latin typeface="Times New Roman" pitchFamily="18" charset="0"/>
                <a:ea typeface="Yu Mincho Demibold" pitchFamily="18" charset="-128"/>
                <a:cs typeface="Times New Roman" pitchFamily="18" charset="0"/>
              </a:rPr>
              <a:t>Newsprism</a:t>
            </a:r>
            <a:endParaRPr lang="en-US" dirty="0">
              <a:solidFill>
                <a:srgbClr val="7030A0"/>
              </a:solidFill>
              <a:latin typeface="Times New Roman" pitchFamily="18" charset="0"/>
              <a:ea typeface="Yu Mincho Demibold" pitchFamily="18" charset="-128"/>
              <a:cs typeface="Times New Roman" pitchFamily="18" charset="0"/>
            </a:endParaRPr>
          </a:p>
        </p:txBody>
      </p:sp>
      <p:sp>
        <p:nvSpPr>
          <p:cNvPr id="6" name="Rectangle 5"/>
          <p:cNvSpPr/>
          <p:nvPr/>
        </p:nvSpPr>
        <p:spPr>
          <a:xfrm>
            <a:off x="2286000" y="1905000"/>
            <a:ext cx="43434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solidFill>
                  <a:schemeClr val="tx1"/>
                </a:solidFill>
                <a:latin typeface="Times New Roman" pitchFamily="18" charset="0"/>
                <a:cs typeface="Times New Roman" pitchFamily="18" charset="0"/>
              </a:rPr>
              <a:t>Session 2019 -2020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42" presetClass="entr" presetSubtype="0"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001000" cy="780288"/>
          </a:xfrm>
        </p:spPr>
        <p:txBody>
          <a:bodyPr>
            <a:noAutofit/>
          </a:bodyPr>
          <a:lstStyle/>
          <a:p>
            <a:pPr algn="ctr"/>
            <a:r>
              <a:rPr lang="en-US" sz="4000" dirty="0" smtClean="0">
                <a:effectLst>
                  <a:outerShdw blurRad="38100" dist="38100" dir="2700000" algn="tl">
                    <a:srgbClr val="000000">
                      <a:alpha val="43137"/>
                    </a:srgbClr>
                  </a:outerShdw>
                </a:effectLst>
              </a:rPr>
              <a:t>Hardware and Software Requirements</a:t>
            </a:r>
            <a:endParaRPr lang="en-US" sz="4000"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533400" y="1676400"/>
            <a:ext cx="8001000" cy="4953000"/>
          </a:xfrm>
        </p:spPr>
        <p:txBody>
          <a:bodyPr/>
          <a:lstStyle/>
          <a:p>
            <a:pPr marL="0" indent="0">
              <a:buNone/>
            </a:pPr>
            <a:endParaRPr lang="en-US" dirty="0" smtClean="0"/>
          </a:p>
          <a:p>
            <a:pPr>
              <a:buNone/>
            </a:pPr>
            <a:endParaRPr lang="en-US" dirty="0"/>
          </a:p>
        </p:txBody>
      </p:sp>
      <p:graphicFrame>
        <p:nvGraphicFramePr>
          <p:cNvPr id="5" name="Table 4"/>
          <p:cNvGraphicFramePr>
            <a:graphicFrameLocks noGrp="1"/>
          </p:cNvGraphicFramePr>
          <p:nvPr>
            <p:extLst>
              <p:ext uri="{D42A27DB-BD31-4B8C-83A1-F6EECF244321}">
                <p14:modId xmlns="" xmlns:p14="http://schemas.microsoft.com/office/powerpoint/2010/main" val="843673637"/>
              </p:ext>
            </p:extLst>
          </p:nvPr>
        </p:nvGraphicFramePr>
        <p:xfrm>
          <a:off x="838200" y="2286000"/>
          <a:ext cx="7467600" cy="1647341"/>
        </p:xfrm>
        <a:graphic>
          <a:graphicData uri="http://schemas.openxmlformats.org/drawingml/2006/table">
            <a:tbl>
              <a:tblPr/>
              <a:tblGrid>
                <a:gridCol w="2590800"/>
                <a:gridCol w="4876800"/>
              </a:tblGrid>
              <a:tr h="458621">
                <a:tc>
                  <a:txBody>
                    <a:bodyPr/>
                    <a:lstStyle/>
                    <a:p>
                      <a:pPr algn="just"/>
                      <a:r>
                        <a:rPr lang="en-US" sz="2000" b="0" dirty="0" smtClean="0">
                          <a:latin typeface="+mn-lt"/>
                        </a:rPr>
                        <a:t>Processor</a:t>
                      </a:r>
                      <a:endParaRPr lang="en-US" sz="2000" b="0" dirty="0">
                        <a:latin typeface="+mn-lt"/>
                      </a:endParaRPr>
                    </a:p>
                  </a:txBody>
                  <a:tcPr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just"/>
                      <a:r>
                        <a:rPr lang="en-US" sz="2000" b="0" baseline="0" dirty="0" smtClean="0">
                          <a:latin typeface="+mn-lt"/>
                        </a:rPr>
                        <a:t> Intel Core i3(Similar or Above)</a:t>
                      </a:r>
                      <a:endParaRPr lang="en-US" sz="2000" b="0" dirty="0">
                        <a:latin typeface="+mn-lt"/>
                      </a:endParaRPr>
                    </a:p>
                  </a:txBody>
                  <a:tcPr anchor="ct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7616">
                <a:tc>
                  <a:txBody>
                    <a:bodyPr/>
                    <a:lstStyle/>
                    <a:p>
                      <a:pPr algn="just"/>
                      <a:r>
                        <a:rPr lang="en-US" sz="2000" b="0" dirty="0" smtClean="0">
                          <a:latin typeface="+mn-lt"/>
                        </a:rPr>
                        <a:t>RAM</a:t>
                      </a:r>
                      <a:endParaRPr lang="en-US" sz="20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b="0" dirty="0" smtClean="0">
                          <a:latin typeface="+mn-lt"/>
                        </a:rPr>
                        <a:t>4 GB or Above</a:t>
                      </a:r>
                      <a:endParaRPr lang="en-US" sz="2000" b="0" dirty="0">
                        <a:latin typeface="+mn-lt"/>
                      </a:endParaRPr>
                    </a:p>
                  </a:txBody>
                  <a:tcPr anchor="ct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4339">
                <a:tc>
                  <a:txBody>
                    <a:bodyPr/>
                    <a:lstStyle/>
                    <a:p>
                      <a:pPr algn="just"/>
                      <a:r>
                        <a:rPr lang="en-US" sz="2000" b="0" dirty="0" smtClean="0">
                          <a:latin typeface="+mn-lt"/>
                        </a:rPr>
                        <a:t>Memory</a:t>
                      </a:r>
                      <a:endParaRPr lang="en-US" sz="20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b="0" dirty="0" smtClean="0">
                          <a:latin typeface="+mn-lt"/>
                        </a:rPr>
                        <a:t>240 GB or More</a:t>
                      </a:r>
                      <a:endParaRPr lang="en-US" sz="20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0766">
                <a:tc>
                  <a:txBody>
                    <a:bodyPr/>
                    <a:lstStyle/>
                    <a:p>
                      <a:pPr algn="just"/>
                      <a:r>
                        <a:rPr lang="en-US" sz="2000" b="0" dirty="0" smtClean="0">
                          <a:latin typeface="+mn-lt"/>
                        </a:rPr>
                        <a:t>OS</a:t>
                      </a:r>
                      <a:endParaRPr lang="en-US" sz="20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schemeClr val="tx1"/>
                      </a:solidFill>
                      <a:prstDash val="solid"/>
                    </a:lnB>
                  </a:tcPr>
                </a:tc>
                <a:tc>
                  <a:txBody>
                    <a:bodyPr/>
                    <a:lstStyle/>
                    <a:p>
                      <a:pPr algn="just"/>
                      <a:r>
                        <a:rPr lang="en-US" sz="2000" b="0" dirty="0" smtClean="0">
                          <a:latin typeface="+mn-lt"/>
                        </a:rPr>
                        <a:t>Windows 7 or Above,</a:t>
                      </a:r>
                      <a:r>
                        <a:rPr lang="en-US" sz="2000" b="0" baseline="0" dirty="0" smtClean="0">
                          <a:latin typeface="+mn-lt"/>
                        </a:rPr>
                        <a:t> Linux or any other</a:t>
                      </a:r>
                      <a:endParaRPr lang="en-US" sz="2000" b="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7" name="TextBox 6"/>
          <p:cNvSpPr txBox="1"/>
          <p:nvPr/>
        </p:nvSpPr>
        <p:spPr>
          <a:xfrm>
            <a:off x="609600" y="1676400"/>
            <a:ext cx="7772400" cy="430887"/>
          </a:xfrm>
          <a:prstGeom prst="rect">
            <a:avLst/>
          </a:prstGeom>
          <a:noFill/>
        </p:spPr>
        <p:txBody>
          <a:bodyPr wrap="square" rtlCol="0">
            <a:spAutoFit/>
          </a:bodyPr>
          <a:lstStyle/>
          <a:p>
            <a:pPr algn="just"/>
            <a:r>
              <a:rPr lang="en-US" sz="2200" dirty="0" smtClean="0">
                <a:latin typeface="Times New Roman" pitchFamily="18" charset="0"/>
                <a:cs typeface="Times New Roman" pitchFamily="18" charset="0"/>
              </a:rPr>
              <a:t>At Developer End:</a:t>
            </a:r>
            <a:endParaRPr lang="en-US" sz="2200" dirty="0">
              <a:latin typeface="Times New Roman" pitchFamily="18" charset="0"/>
              <a:cs typeface="Times New Roman" pitchFamily="18" charset="0"/>
            </a:endParaRPr>
          </a:p>
        </p:txBody>
      </p:sp>
      <p:graphicFrame>
        <p:nvGraphicFramePr>
          <p:cNvPr id="8" name="Table 7"/>
          <p:cNvGraphicFramePr>
            <a:graphicFrameLocks noGrp="1"/>
          </p:cNvGraphicFramePr>
          <p:nvPr>
            <p:extLst>
              <p:ext uri="{D42A27DB-BD31-4B8C-83A1-F6EECF244321}">
                <p14:modId xmlns="" xmlns:p14="http://schemas.microsoft.com/office/powerpoint/2010/main" val="635127573"/>
              </p:ext>
            </p:extLst>
          </p:nvPr>
        </p:nvGraphicFramePr>
        <p:xfrm>
          <a:off x="838201" y="4800600"/>
          <a:ext cx="7467599" cy="1647341"/>
        </p:xfrm>
        <a:graphic>
          <a:graphicData uri="http://schemas.openxmlformats.org/drawingml/2006/table">
            <a:tbl>
              <a:tblPr/>
              <a:tblGrid>
                <a:gridCol w="2590800"/>
                <a:gridCol w="4876799"/>
              </a:tblGrid>
              <a:tr h="458621">
                <a:tc>
                  <a:txBody>
                    <a:bodyPr/>
                    <a:lstStyle/>
                    <a:p>
                      <a:pPr algn="just"/>
                      <a:r>
                        <a:rPr lang="en-US" sz="2000" b="0" dirty="0" smtClean="0"/>
                        <a:t>Processor</a:t>
                      </a:r>
                      <a:endParaRPr lang="en-US" sz="2000" b="0" dirty="0"/>
                    </a:p>
                  </a:txBody>
                  <a:tcPr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just"/>
                      <a:r>
                        <a:rPr lang="en-US" sz="2000" b="0" dirty="0" smtClean="0"/>
                        <a:t>Intel</a:t>
                      </a:r>
                      <a:r>
                        <a:rPr lang="en-US" sz="2000" b="0" baseline="0" dirty="0" smtClean="0"/>
                        <a:t> </a:t>
                      </a:r>
                      <a:r>
                        <a:rPr lang="en-US" sz="2000" b="0" dirty="0" smtClean="0"/>
                        <a:t>Pentium</a:t>
                      </a:r>
                      <a:r>
                        <a:rPr lang="en-US" sz="2000" b="0" baseline="0" dirty="0" smtClean="0"/>
                        <a:t> (Similar or Above)</a:t>
                      </a:r>
                      <a:endParaRPr lang="en-US" sz="2000" b="0" dirty="0"/>
                    </a:p>
                  </a:txBody>
                  <a:tcPr anchor="ct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7616">
                <a:tc>
                  <a:txBody>
                    <a:bodyPr/>
                    <a:lstStyle/>
                    <a:p>
                      <a:pPr algn="just"/>
                      <a:r>
                        <a:rPr lang="en-US" sz="2000" b="0" dirty="0" smtClean="0"/>
                        <a:t>RAM</a:t>
                      </a:r>
                      <a:endParaRPr lang="en-US" sz="2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b="0" dirty="0" smtClean="0"/>
                        <a:t>256</a:t>
                      </a:r>
                      <a:r>
                        <a:rPr lang="en-US" sz="2000" b="0" baseline="0" dirty="0" smtClean="0"/>
                        <a:t> MB or more</a:t>
                      </a:r>
                      <a:endParaRPr lang="en-US" sz="2000" b="0" dirty="0"/>
                    </a:p>
                  </a:txBody>
                  <a:tcPr anchor="ct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0766">
                <a:tc>
                  <a:txBody>
                    <a:bodyPr/>
                    <a:lstStyle/>
                    <a:p>
                      <a:pPr algn="just"/>
                      <a:r>
                        <a:rPr lang="en-US" sz="2000" b="0" dirty="0" smtClean="0"/>
                        <a:t>OS</a:t>
                      </a:r>
                      <a:endParaRPr lang="en-US" sz="2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2000" b="0" dirty="0" smtClean="0"/>
                        <a:t>Windows XP or Above,</a:t>
                      </a:r>
                      <a:r>
                        <a:rPr lang="en-US" sz="2000" b="0" baseline="0" dirty="0" smtClean="0"/>
                        <a:t> Linux or any other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0766">
                <a:tc>
                  <a:txBody>
                    <a:bodyPr/>
                    <a:lstStyle/>
                    <a:p>
                      <a:pPr algn="just"/>
                      <a:r>
                        <a:rPr lang="en-US" sz="2000" b="0" dirty="0" smtClean="0"/>
                        <a:t>Browser</a:t>
                      </a:r>
                      <a:endParaRPr lang="en-US" sz="20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schemeClr val="tx1"/>
                      </a:solidFill>
                      <a:prstDash val="solid"/>
                    </a:lnB>
                  </a:tcPr>
                </a:tc>
                <a:tc>
                  <a:txBody>
                    <a:bodyPr/>
                    <a:lstStyle/>
                    <a:p>
                      <a:pPr algn="just"/>
                      <a:r>
                        <a:rPr lang="en-US" sz="2000" b="0" baseline="0" dirty="0" smtClean="0"/>
                        <a:t>Any latest web enabled browser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9" name="TextBox 8"/>
          <p:cNvSpPr txBox="1"/>
          <p:nvPr/>
        </p:nvSpPr>
        <p:spPr>
          <a:xfrm>
            <a:off x="609600" y="4267200"/>
            <a:ext cx="7924800" cy="430887"/>
          </a:xfrm>
          <a:prstGeom prst="rect">
            <a:avLst/>
          </a:prstGeom>
          <a:noFill/>
        </p:spPr>
        <p:txBody>
          <a:bodyPr wrap="square" rtlCol="0">
            <a:spAutoFit/>
          </a:bodyPr>
          <a:lstStyle/>
          <a:p>
            <a:pPr algn="just"/>
            <a:r>
              <a:rPr lang="en-US" sz="2200" dirty="0" smtClean="0">
                <a:latin typeface="Times New Roman" pitchFamily="18" charset="0"/>
                <a:cs typeface="Times New Roman" pitchFamily="18" charset="0"/>
              </a:rPr>
              <a:t>At User End:</a:t>
            </a:r>
            <a:endParaRPr lang="en-US" sz="2200" dirty="0">
              <a:latin typeface="Times New Roman" pitchFamily="18" charset="0"/>
              <a:cs typeface="Times New Roman" pitchFamily="18" charset="0"/>
            </a:endParaRPr>
          </a:p>
        </p:txBody>
      </p:sp>
    </p:spTree>
    <p:extLst>
      <p:ext uri="{BB962C8B-B14F-4D97-AF65-F5344CB8AC3E}">
        <p14:creationId xmlns="" xmlns:p14="http://schemas.microsoft.com/office/powerpoint/2010/main" val="1838482784"/>
      </p:ext>
    </p:extLst>
  </p:cSld>
  <p:clrMapOvr>
    <a:masterClrMapping/>
  </p:clrMapOvr>
  <mc:AlternateContent xmlns:mc="http://schemas.openxmlformats.org/markup-compatibility/2006">
    <mc:Choice xmlns=""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704088"/>
          </a:xfrm>
        </p:spPr>
        <p:txBody>
          <a:bodyPr anchor="ctr">
            <a:noAutofit/>
          </a:bodyPr>
          <a:lstStyle/>
          <a:p>
            <a:pPr algn="just"/>
            <a:r>
              <a:rPr lang="en-US" dirty="0" smtClean="0">
                <a:effectLst>
                  <a:outerShdw blurRad="38100" dist="38100" dir="2700000" algn="tl">
                    <a:srgbClr val="000000">
                      <a:alpha val="43137"/>
                    </a:srgbClr>
                  </a:outerShdw>
                </a:effectLst>
              </a:rPr>
              <a:t>Home Page</a:t>
            </a:r>
            <a:endParaRPr lang="en-US" dirty="0">
              <a:effectLst>
                <a:outerShdw blurRad="38100" dist="38100" dir="2700000" algn="tl">
                  <a:srgbClr val="000000">
                    <a:alpha val="43137"/>
                  </a:srgbClr>
                </a:outerShdw>
              </a:effectLst>
            </a:endParaRPr>
          </a:p>
        </p:txBody>
      </p:sp>
      <p:pic>
        <p:nvPicPr>
          <p:cNvPr id="5" name="Picture Placeholder 4"/>
          <p:cNvPicPr>
            <a:picLocks noChangeAspect="1"/>
          </p:cNvPicPr>
          <p:nvPr/>
        </p:nvPicPr>
        <p:blipFill>
          <a:blip r:embed="rId2">
            <a:extLst>
              <a:ext uri="{28A0092B-C50C-407E-A947-70E740481C1C}">
                <a14:useLocalDpi xmlns="" xmlns:a14="http://schemas.microsoft.com/office/drawing/2010/main" val="0"/>
              </a:ext>
            </a:extLst>
          </a:blip>
          <a:srcRect t="2830" b="2830"/>
          <a:stretch>
            <a:fillRect/>
          </a:stretch>
        </p:blipFill>
        <p:spPr>
          <a:xfrm>
            <a:off x="457200" y="1752600"/>
            <a:ext cx="8229600" cy="4648200"/>
          </a:xfrm>
          <a:prstGeom prst="rect">
            <a:avLst/>
          </a:prstGeom>
        </p:spPr>
      </p:pic>
    </p:spTree>
    <p:extLst>
      <p:ext uri="{BB962C8B-B14F-4D97-AF65-F5344CB8AC3E}">
        <p14:creationId xmlns="" xmlns:p14="http://schemas.microsoft.com/office/powerpoint/2010/main" val="2029331719"/>
      </p:ext>
    </p:extLst>
  </p:cSld>
  <p:clrMapOvr>
    <a:masterClrMapping/>
  </p:clrMapOvr>
  <mc:AlternateContent xmlns:mc="http://schemas.openxmlformats.org/markup-compatibility/2006">
    <mc:Choice xmlns="" xmlns:p14="http://schemas.microsoft.com/office/powerpoint/2010/main" Requires="p14">
      <p:transition spd="slow" p14:dur="3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435">
                                          <p:stCondLst>
                                            <p:cond delay="0"/>
                                          </p:stCondLst>
                                        </p:cTn>
                                        <p:tgtEl>
                                          <p:spTgt spid="2"/>
                                        </p:tgtEl>
                                      </p:cBhvr>
                                    </p:animEffect>
                                    <p:anim calcmode="lin" valueType="num">
                                      <p:cBhvr>
                                        <p:cTn id="8" dur="1367"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2"/>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2"/>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2"/>
                                        </p:tgtEl>
                                        <p:attrNameLst>
                                          <p:attrName>ppt_y</p:attrName>
                                        </p:attrNameLst>
                                      </p:cBhvr>
                                      <p:tavLst>
                                        <p:tav tm="0" fmla="#ppt_y-sin(pi*$)/81">
                                          <p:val>
                                            <p:fltVal val="0"/>
                                          </p:val>
                                        </p:tav>
                                        <p:tav tm="100000">
                                          <p:val>
                                            <p:fltVal val="1"/>
                                          </p:val>
                                        </p:tav>
                                      </p:tavLst>
                                    </p:anim>
                                    <p:animScale>
                                      <p:cBhvr>
                                        <p:cTn id="13" dur="20">
                                          <p:stCondLst>
                                            <p:cond delay="487"/>
                                          </p:stCondLst>
                                        </p:cTn>
                                        <p:tgtEl>
                                          <p:spTgt spid="2"/>
                                        </p:tgtEl>
                                      </p:cBhvr>
                                      <p:to x="100000" y="60000"/>
                                    </p:animScale>
                                    <p:animScale>
                                      <p:cBhvr>
                                        <p:cTn id="14" dur="124" decel="50000">
                                          <p:stCondLst>
                                            <p:cond delay="507"/>
                                          </p:stCondLst>
                                        </p:cTn>
                                        <p:tgtEl>
                                          <p:spTgt spid="2"/>
                                        </p:tgtEl>
                                      </p:cBhvr>
                                      <p:to x="100000" y="100000"/>
                                    </p:animScale>
                                    <p:animScale>
                                      <p:cBhvr>
                                        <p:cTn id="15" dur="20">
                                          <p:stCondLst>
                                            <p:cond delay="984"/>
                                          </p:stCondLst>
                                        </p:cTn>
                                        <p:tgtEl>
                                          <p:spTgt spid="2"/>
                                        </p:tgtEl>
                                      </p:cBhvr>
                                      <p:to x="100000" y="80000"/>
                                    </p:animScale>
                                    <p:animScale>
                                      <p:cBhvr>
                                        <p:cTn id="16" dur="124" decel="50000">
                                          <p:stCondLst>
                                            <p:cond delay="1004"/>
                                          </p:stCondLst>
                                        </p:cTn>
                                        <p:tgtEl>
                                          <p:spTgt spid="2"/>
                                        </p:tgtEl>
                                      </p:cBhvr>
                                      <p:to x="100000" y="100000"/>
                                    </p:animScale>
                                    <p:animScale>
                                      <p:cBhvr>
                                        <p:cTn id="17" dur="20">
                                          <p:stCondLst>
                                            <p:cond delay="1231"/>
                                          </p:stCondLst>
                                        </p:cTn>
                                        <p:tgtEl>
                                          <p:spTgt spid="2"/>
                                        </p:tgtEl>
                                      </p:cBhvr>
                                      <p:to x="100000" y="90000"/>
                                    </p:animScale>
                                    <p:animScale>
                                      <p:cBhvr>
                                        <p:cTn id="18" dur="124" decel="50000">
                                          <p:stCondLst>
                                            <p:cond delay="1251"/>
                                          </p:stCondLst>
                                        </p:cTn>
                                        <p:tgtEl>
                                          <p:spTgt spid="2"/>
                                        </p:tgtEl>
                                      </p:cBhvr>
                                      <p:to x="100000" y="100000"/>
                                    </p:animScale>
                                    <p:animScale>
                                      <p:cBhvr>
                                        <p:cTn id="19" dur="20">
                                          <p:stCondLst>
                                            <p:cond delay="1356"/>
                                          </p:stCondLst>
                                        </p:cTn>
                                        <p:tgtEl>
                                          <p:spTgt spid="2"/>
                                        </p:tgtEl>
                                      </p:cBhvr>
                                      <p:to x="100000" y="95000"/>
                                    </p:animScale>
                                    <p:animScale>
                                      <p:cBhvr>
                                        <p:cTn id="20" dur="124" decel="50000">
                                          <p:stCondLst>
                                            <p:cond delay="1376"/>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780288"/>
          </a:xfrm>
        </p:spPr>
        <p:txBody>
          <a:bodyPr anchor="ctr">
            <a:noAutofit/>
          </a:bodyPr>
          <a:lstStyle/>
          <a:p>
            <a:pPr algn="just"/>
            <a:r>
              <a:rPr lang="en-US" dirty="0" smtClean="0">
                <a:effectLst>
                  <a:outerShdw blurRad="38100" dist="38100" dir="2700000" algn="tl">
                    <a:srgbClr val="000000">
                      <a:alpha val="43137"/>
                    </a:srgbClr>
                  </a:outerShdw>
                </a:effectLst>
              </a:rPr>
              <a:t>User Specification</a:t>
            </a:r>
            <a:endParaRPr lang="en-US" dirty="0">
              <a:effectLst>
                <a:outerShdw blurRad="38100" dist="38100" dir="2700000" algn="tl">
                  <a:srgbClr val="000000">
                    <a:alpha val="43137"/>
                  </a:srgbClr>
                </a:outerShdw>
              </a:effectLst>
            </a:endParaRPr>
          </a:p>
        </p:txBody>
      </p:sp>
      <p:pic>
        <p:nvPicPr>
          <p:cNvPr id="7" name="Picture Placeholder 4"/>
          <p:cNvPicPr>
            <a:picLocks noChangeAspect="1"/>
          </p:cNvPicPr>
          <p:nvPr/>
        </p:nvPicPr>
        <p:blipFill>
          <a:blip r:embed="rId2">
            <a:extLst>
              <a:ext uri="{28A0092B-C50C-407E-A947-70E740481C1C}">
                <a14:useLocalDpi xmlns="" xmlns:a14="http://schemas.microsoft.com/office/drawing/2010/main" val="0"/>
              </a:ext>
            </a:extLst>
          </a:blip>
          <a:srcRect t="2754" b="2754"/>
          <a:stretch>
            <a:fillRect/>
          </a:stretch>
        </p:blipFill>
        <p:spPr>
          <a:xfrm>
            <a:off x="533400" y="1752600"/>
            <a:ext cx="8153400" cy="4648200"/>
          </a:xfrm>
          <a:prstGeom prst="rect">
            <a:avLst/>
          </a:prstGeom>
        </p:spPr>
      </p:pic>
    </p:spTree>
    <p:extLst>
      <p:ext uri="{BB962C8B-B14F-4D97-AF65-F5344CB8AC3E}">
        <p14:creationId xmlns="" xmlns:p14="http://schemas.microsoft.com/office/powerpoint/2010/main" val="3785511804"/>
      </p:ext>
    </p:extLst>
  </p:cSld>
  <p:clrMapOvr>
    <a:masterClrMapping/>
  </p:clrMapOvr>
  <mc:AlternateContent xmlns:mc="http://schemas.openxmlformats.org/markup-compatibility/2006">
    <mc:Choice xmlns="" xmlns:p14="http://schemas.microsoft.com/office/powerpoint/2010/main" Requires="p14">
      <p:transition spd="slow" p14:dur="1500">
        <p:push dir="u"/>
      </p:transition>
    </mc:Choice>
    <mc:Fallback>
      <p:transition spd="slow">
        <p:push dir="u"/>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819912"/>
          </a:xfrm>
        </p:spPr>
        <p:txBody>
          <a:bodyPr anchor="ctr"/>
          <a:lstStyle/>
          <a:p>
            <a:pPr algn="just"/>
            <a:r>
              <a:rPr lang="en-US" dirty="0" smtClean="0">
                <a:effectLst>
                  <a:outerShdw blurRad="38100" dist="38100" dir="2700000" algn="tl">
                    <a:srgbClr val="000000">
                      <a:alpha val="43137"/>
                    </a:srgbClr>
                  </a:outerShdw>
                </a:effectLst>
              </a:rPr>
              <a:t>Entertainment News</a:t>
            </a:r>
            <a:endParaRPr lang="en-US" dirty="0">
              <a:effectLst>
                <a:outerShdw blurRad="38100" dist="38100" dir="2700000" algn="tl">
                  <a:srgbClr val="000000">
                    <a:alpha val="43137"/>
                  </a:srgbClr>
                </a:outerShdw>
              </a:effectLst>
            </a:endParaRPr>
          </a:p>
        </p:txBody>
      </p:sp>
      <p:pic>
        <p:nvPicPr>
          <p:cNvPr id="5" name="Picture Placeholder 2"/>
          <p:cNvPicPr>
            <a:picLocks noChangeAspect="1"/>
          </p:cNvPicPr>
          <p:nvPr/>
        </p:nvPicPr>
        <p:blipFill>
          <a:blip r:embed="rId2">
            <a:extLst>
              <a:ext uri="{28A0092B-C50C-407E-A947-70E740481C1C}">
                <a14:useLocalDpi xmlns="" xmlns:a14="http://schemas.microsoft.com/office/drawing/2010/main" val="0"/>
              </a:ext>
            </a:extLst>
          </a:blip>
          <a:srcRect t="2691" b="2691"/>
          <a:stretch>
            <a:fillRect/>
          </a:stretch>
        </p:blipFill>
        <p:spPr>
          <a:xfrm>
            <a:off x="533401" y="1752600"/>
            <a:ext cx="8153400" cy="4724400"/>
          </a:xfrm>
          <a:prstGeom prst="rect">
            <a:avLst/>
          </a:prstGeom>
        </p:spPr>
      </p:pic>
    </p:spTree>
    <p:extLst>
      <p:ext uri="{BB962C8B-B14F-4D97-AF65-F5344CB8AC3E}">
        <p14:creationId xmlns="" xmlns:p14="http://schemas.microsoft.com/office/powerpoint/2010/main" val="4191021729"/>
      </p:ext>
    </p:extLst>
  </p:cSld>
  <p:clrMapOvr>
    <a:masterClrMapping/>
  </p:clrMapOvr>
  <p:transition spd="slow">
    <p:cove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305800" cy="743712"/>
          </a:xfrm>
        </p:spPr>
        <p:txBody>
          <a:bodyPr>
            <a:noAutofit/>
          </a:bodyPr>
          <a:lstStyle/>
          <a:p>
            <a:pPr algn="just"/>
            <a:r>
              <a:rPr lang="en-US" dirty="0" smtClean="0">
                <a:effectLst>
                  <a:outerShdw blurRad="38100" dist="38100" dir="2700000" algn="tl">
                    <a:srgbClr val="000000">
                      <a:alpha val="43137"/>
                    </a:srgbClr>
                  </a:outerShdw>
                </a:effectLst>
              </a:rPr>
              <a:t>Health News</a:t>
            </a:r>
            <a:endParaRPr lang="en-US" dirty="0">
              <a:effectLst>
                <a:outerShdw blurRad="38100" dist="38100" dir="2700000" algn="tl">
                  <a:srgbClr val="000000">
                    <a:alpha val="43137"/>
                  </a:srgbClr>
                </a:outerShdw>
              </a:effectLst>
            </a:endParaRPr>
          </a:p>
        </p:txBody>
      </p:sp>
      <p:pic>
        <p:nvPicPr>
          <p:cNvPr id="3" name="Picture Placeholder 5"/>
          <p:cNvPicPr>
            <a:picLocks noChangeAspect="1"/>
          </p:cNvPicPr>
          <p:nvPr/>
        </p:nvPicPr>
        <p:blipFill>
          <a:blip r:embed="rId2">
            <a:extLst>
              <a:ext uri="{28A0092B-C50C-407E-A947-70E740481C1C}">
                <a14:useLocalDpi xmlns="" xmlns:a14="http://schemas.microsoft.com/office/drawing/2010/main" val="0"/>
              </a:ext>
            </a:extLst>
          </a:blip>
          <a:srcRect t="2790" b="2790"/>
          <a:stretch>
            <a:fillRect/>
          </a:stretch>
        </p:blipFill>
        <p:spPr>
          <a:xfrm>
            <a:off x="533400" y="1676400"/>
            <a:ext cx="8153400" cy="495300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685800"/>
          </a:xfrm>
        </p:spPr>
        <p:txBody>
          <a:bodyPr anchor="ctr">
            <a:noAutofit/>
          </a:bodyPr>
          <a:lstStyle/>
          <a:p>
            <a:pPr algn="just"/>
            <a:r>
              <a:rPr lang="en-US" dirty="0" smtClean="0">
                <a:effectLst>
                  <a:outerShdw blurRad="38100" dist="38100" dir="2700000" algn="tl">
                    <a:srgbClr val="000000">
                      <a:alpha val="43137"/>
                    </a:srgbClr>
                  </a:outerShdw>
                </a:effectLst>
              </a:rPr>
              <a:t>Science News</a:t>
            </a:r>
            <a:endParaRPr lang="en-US" dirty="0">
              <a:effectLst>
                <a:outerShdw blurRad="38100" dist="38100" dir="2700000" algn="tl">
                  <a:srgbClr val="000000">
                    <a:alpha val="43137"/>
                  </a:srgbClr>
                </a:outerShdw>
              </a:effectLst>
            </a:endParaRPr>
          </a:p>
        </p:txBody>
      </p:sp>
      <p:pic>
        <p:nvPicPr>
          <p:cNvPr id="7" name="Picture Placeholder 5"/>
          <p:cNvPicPr>
            <a:picLocks noChangeAspect="1"/>
          </p:cNvPicPr>
          <p:nvPr/>
        </p:nvPicPr>
        <p:blipFill>
          <a:blip r:embed="rId2">
            <a:extLst>
              <a:ext uri="{28A0092B-C50C-407E-A947-70E740481C1C}">
                <a14:useLocalDpi xmlns="" xmlns:a14="http://schemas.microsoft.com/office/drawing/2010/main" val="0"/>
              </a:ext>
            </a:extLst>
          </a:blip>
          <a:srcRect t="2836" b="2836"/>
          <a:stretch>
            <a:fillRect/>
          </a:stretch>
        </p:blipFill>
        <p:spPr>
          <a:xfrm>
            <a:off x="457200" y="1752600"/>
            <a:ext cx="8305800" cy="4876800"/>
          </a:xfrm>
          <a:prstGeom prst="rect">
            <a:avLst/>
          </a:prstGeom>
        </p:spPr>
      </p:pic>
    </p:spTree>
    <p:extLst>
      <p:ext uri="{BB962C8B-B14F-4D97-AF65-F5344CB8AC3E}">
        <p14:creationId xmlns="" xmlns:p14="http://schemas.microsoft.com/office/powerpoint/2010/main" val="1392141980"/>
      </p:ext>
    </p:extLst>
  </p:cSld>
  <p:clrMapOvr>
    <a:masterClrMapping/>
  </p:clrMapOvr>
  <mc:AlternateContent xmlns:mc="http://schemas.openxmlformats.org/markup-compatibility/2006">
    <mc:Choice xmlns="" xmlns:p14="http://schemas.microsoft.com/office/powerpoint/2010/main" Requires="p14">
      <p:transition spd="slow" p14:dur="1750">
        <p:cover/>
      </p:transition>
    </mc:Choice>
    <mc:Fallback>
      <p:transition spd="slow">
        <p:cover/>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743712"/>
          </a:xfrm>
        </p:spPr>
        <p:txBody>
          <a:bodyPr anchor="ctr">
            <a:noAutofit/>
          </a:bodyPr>
          <a:lstStyle/>
          <a:p>
            <a:pPr algn="just"/>
            <a:r>
              <a:rPr lang="en-US" dirty="0" smtClean="0">
                <a:effectLst>
                  <a:outerShdw blurRad="38100" dist="38100" dir="2700000" algn="tl">
                    <a:srgbClr val="000000">
                      <a:alpha val="43137"/>
                    </a:srgbClr>
                  </a:outerShdw>
                </a:effectLst>
              </a:rPr>
              <a:t>Sports News</a:t>
            </a:r>
            <a:endParaRPr lang="en-US" dirty="0">
              <a:effectLst>
                <a:outerShdw blurRad="38100" dist="38100" dir="2700000" algn="tl">
                  <a:srgbClr val="000000">
                    <a:alpha val="43137"/>
                  </a:srgbClr>
                </a:outerShdw>
              </a:effectLst>
            </a:endParaRPr>
          </a:p>
        </p:txBody>
      </p:sp>
      <p:pic>
        <p:nvPicPr>
          <p:cNvPr id="7" name="Picture Placeholder 5"/>
          <p:cNvPicPr>
            <a:picLocks noChangeAspect="1"/>
          </p:cNvPicPr>
          <p:nvPr/>
        </p:nvPicPr>
        <p:blipFill>
          <a:blip r:embed="rId2">
            <a:extLst>
              <a:ext uri="{28A0092B-C50C-407E-A947-70E740481C1C}">
                <a14:useLocalDpi xmlns="" xmlns:a14="http://schemas.microsoft.com/office/drawing/2010/main" val="0"/>
              </a:ext>
            </a:extLst>
          </a:blip>
          <a:srcRect t="2889" b="2889"/>
          <a:stretch>
            <a:fillRect/>
          </a:stretch>
        </p:blipFill>
        <p:spPr>
          <a:xfrm>
            <a:off x="457200" y="1676400"/>
            <a:ext cx="8305800" cy="4724400"/>
          </a:xfrm>
          <a:prstGeom prst="rect">
            <a:avLst/>
          </a:prstGeom>
        </p:spPr>
      </p:pic>
    </p:spTree>
    <p:extLst>
      <p:ext uri="{BB962C8B-B14F-4D97-AF65-F5344CB8AC3E}">
        <p14:creationId xmlns="" xmlns:p14="http://schemas.microsoft.com/office/powerpoint/2010/main" val="2426491134"/>
      </p:ext>
    </p:extLst>
  </p:cSld>
  <p:clrMapOvr>
    <a:masterClrMapping/>
  </p:clrMapOvr>
  <p:transition spd="slow">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896112"/>
          </a:xfrm>
          <a:effectLst>
            <a:outerShdw blurRad="76200" dir="18900000" sy="23000" kx="-1200000" algn="bl" rotWithShape="0">
              <a:prstClr val="black">
                <a:alpha val="20000"/>
              </a:prstClr>
            </a:outerShdw>
          </a:effectLst>
        </p:spPr>
        <p:txBody>
          <a:bodyPr anchor="ctr"/>
          <a:lstStyle/>
          <a:p>
            <a:pPr algn="just"/>
            <a:r>
              <a:rPr lang="en-US" dirty="0" smtClean="0">
                <a:effectLst>
                  <a:outerShdw blurRad="38100" dist="38100" dir="2700000" algn="tl">
                    <a:srgbClr val="000000">
                      <a:alpha val="43137"/>
                    </a:srgbClr>
                  </a:outerShdw>
                </a:effectLst>
              </a:rPr>
              <a:t>Technology News</a:t>
            </a:r>
            <a:endParaRPr lang="en-US" dirty="0">
              <a:effectLst>
                <a:outerShdw blurRad="38100" dist="38100" dir="2700000" algn="tl">
                  <a:srgbClr val="000000">
                    <a:alpha val="43137"/>
                  </a:srgbClr>
                </a:outerShdw>
              </a:effectLst>
            </a:endParaRPr>
          </a:p>
        </p:txBody>
      </p:sp>
      <p:pic>
        <p:nvPicPr>
          <p:cNvPr id="6" name="Picture Placeholder 5"/>
          <p:cNvPicPr>
            <a:picLocks noChangeAspect="1"/>
          </p:cNvPicPr>
          <p:nvPr/>
        </p:nvPicPr>
        <p:blipFill>
          <a:blip r:embed="rId2">
            <a:extLst>
              <a:ext uri="{28A0092B-C50C-407E-A947-70E740481C1C}">
                <a14:useLocalDpi xmlns="" xmlns:a14="http://schemas.microsoft.com/office/drawing/2010/main" val="0"/>
              </a:ext>
            </a:extLst>
          </a:blip>
          <a:srcRect t="2889" b="2889"/>
          <a:stretch>
            <a:fillRect/>
          </a:stretch>
        </p:blipFill>
        <p:spPr>
          <a:xfrm>
            <a:off x="533400" y="1828800"/>
            <a:ext cx="8229600" cy="4724400"/>
          </a:xfrm>
          <a:prstGeom prst="rect">
            <a:avLst/>
          </a:prstGeom>
        </p:spPr>
      </p:pic>
    </p:spTree>
    <p:extLst>
      <p:ext uri="{BB962C8B-B14F-4D97-AF65-F5344CB8AC3E}">
        <p14:creationId xmlns="" xmlns:p14="http://schemas.microsoft.com/office/powerpoint/2010/main" val="3928322598"/>
      </p:ext>
    </p:extLst>
  </p:cSld>
  <p:clrMapOvr>
    <a:masterClrMapping/>
  </p:clrMapOvr>
  <p:transition spd="slow">
    <p:cove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685800"/>
          </a:xfrm>
        </p:spPr>
        <p:txBody>
          <a:bodyPr anchor="ctr">
            <a:noAutofit/>
          </a:bodyPr>
          <a:lstStyle/>
          <a:p>
            <a:r>
              <a:rPr lang="en-US" dirty="0" smtClean="0">
                <a:effectLst>
                  <a:outerShdw blurRad="38100" dist="38100" dir="2700000" algn="tl">
                    <a:srgbClr val="000000">
                      <a:alpha val="43137"/>
                    </a:srgbClr>
                  </a:outerShdw>
                </a:effectLst>
              </a:rPr>
              <a:t>Covid – 19 Tracker</a:t>
            </a:r>
            <a:endParaRPr lang="en-US" dirty="0">
              <a:effectLst>
                <a:outerShdw blurRad="38100" dist="38100" dir="2700000" algn="tl">
                  <a:srgbClr val="000000">
                    <a:alpha val="43137"/>
                  </a:srgbClr>
                </a:outerShdw>
              </a:effectLst>
            </a:endParaRPr>
          </a:p>
        </p:txBody>
      </p:sp>
      <p:pic>
        <p:nvPicPr>
          <p:cNvPr id="7" name="Picture 6"/>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33400" y="1782275"/>
            <a:ext cx="8153400" cy="4694725"/>
          </a:xfrm>
          <a:prstGeom prst="rect">
            <a:avLst/>
          </a:prstGeom>
        </p:spPr>
      </p:pic>
    </p:spTree>
    <p:extLst>
      <p:ext uri="{BB962C8B-B14F-4D97-AF65-F5344CB8AC3E}">
        <p14:creationId xmlns="" xmlns:p14="http://schemas.microsoft.com/office/powerpoint/2010/main" val="1782750829"/>
      </p:ext>
    </p:extLst>
  </p:cSld>
  <p:clrMapOvr>
    <a:masterClrMapping/>
  </p:clrMapOvr>
  <p:transition spd="slow">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743712"/>
          </a:xfrm>
        </p:spPr>
        <p:txBody>
          <a:bodyPr anchor="ctr">
            <a:noAutofit/>
          </a:bodyPr>
          <a:lstStyle/>
          <a:p>
            <a:r>
              <a:rPr lang="en-US" dirty="0" smtClean="0">
                <a:effectLst>
                  <a:outerShdw blurRad="38100" dist="38100" dir="2700000" algn="tl">
                    <a:srgbClr val="000000">
                      <a:alpha val="43137"/>
                    </a:srgbClr>
                  </a:outerShdw>
                </a:effectLst>
              </a:rPr>
              <a:t>About Us</a:t>
            </a:r>
            <a:endParaRPr lang="en-US" dirty="0">
              <a:effectLst>
                <a:outerShdw blurRad="38100" dist="38100" dir="2700000" algn="tl">
                  <a:srgbClr val="000000">
                    <a:alpha val="43137"/>
                  </a:srgbClr>
                </a:outerShdw>
              </a:effectLst>
            </a:endParaRPr>
          </a:p>
        </p:txBody>
      </p:sp>
      <p:pic>
        <p:nvPicPr>
          <p:cNvPr id="1026" name="Picture 2" descr="C:\Users\computer\Documents\Downloads\Techno Projects\images\about us.png"/>
          <p:cNvPicPr>
            <a:picLocks noChangeAspect="1" noChangeArrowheads="1"/>
          </p:cNvPicPr>
          <p:nvPr/>
        </p:nvPicPr>
        <p:blipFill>
          <a:blip r:embed="rId2"/>
          <a:srcRect/>
          <a:stretch>
            <a:fillRect/>
          </a:stretch>
        </p:blipFill>
        <p:spPr bwMode="auto">
          <a:xfrm>
            <a:off x="457200" y="1676400"/>
            <a:ext cx="8229600" cy="4800600"/>
          </a:xfrm>
          <a:prstGeom prst="rect">
            <a:avLst/>
          </a:prstGeom>
          <a:noFill/>
        </p:spPr>
      </p:pic>
    </p:spTree>
    <p:extLst>
      <p:ext uri="{BB962C8B-B14F-4D97-AF65-F5344CB8AC3E}">
        <p14:creationId xmlns="" xmlns:p14="http://schemas.microsoft.com/office/powerpoint/2010/main" val="1149663050"/>
      </p:ext>
    </p:extLst>
  </p:cSld>
  <p:clrMapOvr>
    <a:masterClrMapping/>
  </p:clrMapOvr>
  <mc:AlternateContent xmlns:mc="http://schemas.openxmlformats.org/markup-compatibility/2006">
    <mc:Choice xmlns=""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6000" y="914400"/>
            <a:ext cx="6400800" cy="1143000"/>
          </a:xfrm>
          <a:prstGeom prst="rect">
            <a:avLst/>
          </a:prstGeom>
        </p:spPr>
        <p:txBody>
          <a:bodyP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mj-lt"/>
                <a:ea typeface="+mj-ea"/>
                <a:cs typeface="Times New Roman" pitchFamily="18" charset="0"/>
              </a:rPr>
              <a:t>Welcome to Techno India NJR Institute of Technology, Udaipur</a:t>
            </a:r>
            <a:endParaRPr kumimoji="0" lang="en-US" sz="36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j-ea"/>
              <a:cs typeface="Times New Roman" pitchFamily="18" charset="0"/>
            </a:endParaRPr>
          </a:p>
        </p:txBody>
      </p:sp>
      <p:sp>
        <p:nvSpPr>
          <p:cNvPr id="3" name="TextBox 2"/>
          <p:cNvSpPr txBox="1"/>
          <p:nvPr/>
        </p:nvSpPr>
        <p:spPr>
          <a:xfrm>
            <a:off x="533400" y="2362200"/>
            <a:ext cx="8229600" cy="3970318"/>
          </a:xfrm>
          <a:prstGeom prst="rect">
            <a:avLst/>
          </a:prstGeom>
          <a:noFill/>
        </p:spPr>
        <p:txBody>
          <a:bodyPr wrap="square" rtlCol="0">
            <a:spAutoFit/>
          </a:bodyPr>
          <a:lstStyle/>
          <a:p>
            <a:pPr algn="just" fontAlgn="base">
              <a:buFont typeface="Wingdings" pitchFamily="2" charset="2"/>
              <a:buChar char="Ø"/>
            </a:pPr>
            <a:r>
              <a:rPr lang="en-US" dirty="0" smtClean="0">
                <a:cs typeface="Times New Roman" pitchFamily="18" charset="0"/>
              </a:rPr>
              <a:t>“Education educates a man, but good education creates a man” is the belief of NJR Foundation which established Techno India NJR Institute of Technology in the year 2008</a:t>
            </a:r>
            <a:r>
              <a:rPr lang="en-US" dirty="0" smtClean="0">
                <a:cs typeface="Times New Roman" pitchFamily="18" charset="0"/>
              </a:rPr>
              <a:t>.</a:t>
            </a:r>
          </a:p>
          <a:p>
            <a:pPr algn="just" fontAlgn="base"/>
            <a:endParaRPr lang="en-US" dirty="0" smtClean="0">
              <a:cs typeface="Times New Roman" pitchFamily="18" charset="0"/>
            </a:endParaRPr>
          </a:p>
          <a:p>
            <a:pPr algn="just" fontAlgn="base">
              <a:buFont typeface="Wingdings" pitchFamily="2" charset="2"/>
              <a:buChar char="Ø"/>
            </a:pPr>
            <a:r>
              <a:rPr lang="en-US" dirty="0" smtClean="0">
                <a:cs typeface="Times New Roman" pitchFamily="18" charset="0"/>
              </a:rPr>
              <a:t>NJR Foundation, a registered trust, was established in the year 2003 in memory of Shri </a:t>
            </a:r>
            <a:r>
              <a:rPr lang="en-US" dirty="0" err="1" smtClean="0">
                <a:cs typeface="Times New Roman" pitchFamily="18" charset="0"/>
              </a:rPr>
              <a:t>Navdeep</a:t>
            </a:r>
            <a:r>
              <a:rPr lang="en-US" dirty="0" smtClean="0">
                <a:cs typeface="Times New Roman" pitchFamily="18" charset="0"/>
              </a:rPr>
              <a:t> </a:t>
            </a:r>
            <a:r>
              <a:rPr lang="en-US" dirty="0" err="1" smtClean="0">
                <a:cs typeface="Times New Roman" pitchFamily="18" charset="0"/>
              </a:rPr>
              <a:t>Ranawat</a:t>
            </a:r>
            <a:r>
              <a:rPr lang="en-US" dirty="0" smtClean="0">
                <a:cs typeface="Times New Roman" pitchFamily="18" charset="0"/>
              </a:rPr>
              <a:t> and Shri </a:t>
            </a:r>
            <a:r>
              <a:rPr lang="en-US" dirty="0" err="1" smtClean="0">
                <a:cs typeface="Times New Roman" pitchFamily="18" charset="0"/>
              </a:rPr>
              <a:t>Jitendra</a:t>
            </a:r>
            <a:r>
              <a:rPr lang="en-US" dirty="0" smtClean="0">
                <a:cs typeface="Times New Roman" pitchFamily="18" charset="0"/>
              </a:rPr>
              <a:t> </a:t>
            </a:r>
            <a:r>
              <a:rPr lang="en-US" dirty="0" err="1" smtClean="0">
                <a:cs typeface="Times New Roman" pitchFamily="18" charset="0"/>
              </a:rPr>
              <a:t>Ranawat</a:t>
            </a:r>
            <a:r>
              <a:rPr lang="en-US" dirty="0" smtClean="0">
                <a:cs typeface="Times New Roman" pitchFamily="18" charset="0"/>
              </a:rPr>
              <a:t> by Mrs. </a:t>
            </a:r>
            <a:r>
              <a:rPr lang="en-US" dirty="0" err="1" smtClean="0">
                <a:cs typeface="Times New Roman" pitchFamily="18" charset="0"/>
              </a:rPr>
              <a:t>Meera</a:t>
            </a:r>
            <a:r>
              <a:rPr lang="en-US" dirty="0" smtClean="0">
                <a:cs typeface="Times New Roman" pitchFamily="18" charset="0"/>
              </a:rPr>
              <a:t> </a:t>
            </a:r>
            <a:r>
              <a:rPr lang="en-US" dirty="0" err="1" smtClean="0">
                <a:cs typeface="Times New Roman" pitchFamily="18" charset="0"/>
              </a:rPr>
              <a:t>Ranawat</a:t>
            </a:r>
            <a:r>
              <a:rPr lang="en-US" dirty="0" smtClean="0">
                <a:cs typeface="Times New Roman" pitchFamily="18" charset="0"/>
              </a:rPr>
              <a:t> and Mr. Raj </a:t>
            </a:r>
            <a:r>
              <a:rPr lang="en-US" dirty="0" err="1" smtClean="0">
                <a:cs typeface="Times New Roman" pitchFamily="18" charset="0"/>
              </a:rPr>
              <a:t>Shekhar</a:t>
            </a:r>
            <a:r>
              <a:rPr lang="en-US" dirty="0" smtClean="0">
                <a:cs typeface="Times New Roman" pitchFamily="18" charset="0"/>
              </a:rPr>
              <a:t> </a:t>
            </a:r>
            <a:r>
              <a:rPr lang="en-US" dirty="0" err="1" smtClean="0">
                <a:cs typeface="Times New Roman" pitchFamily="18" charset="0"/>
              </a:rPr>
              <a:t>Vyas</a:t>
            </a:r>
            <a:r>
              <a:rPr lang="en-US" dirty="0" smtClean="0">
                <a:cs typeface="Times New Roman" pitchFamily="18" charset="0"/>
              </a:rPr>
              <a:t>, an alumnus of BITS, </a:t>
            </a:r>
            <a:r>
              <a:rPr lang="en-US" dirty="0" err="1" smtClean="0">
                <a:cs typeface="Times New Roman" pitchFamily="18" charset="0"/>
              </a:rPr>
              <a:t>Pilani</a:t>
            </a:r>
            <a:r>
              <a:rPr lang="en-US" dirty="0" smtClean="0">
                <a:cs typeface="Times New Roman" pitchFamily="18" charset="0"/>
              </a:rPr>
              <a:t> having more than 25 years of experience with Tata group and as Techno entrepreneur. Nine more highly qualified trustees with vast experience in the field of law, administration, finance </a:t>
            </a:r>
            <a:r>
              <a:rPr lang="en-US" b="1" dirty="0" smtClean="0">
                <a:solidFill>
                  <a:schemeClr val="accent3">
                    <a:lumMod val="75000"/>
                  </a:schemeClr>
                </a:solidFill>
                <a:cs typeface="Times New Roman" pitchFamily="18" charset="0"/>
                <a:hlinkClick r:id="rId2"/>
              </a:rPr>
              <a:t>research papers writing</a:t>
            </a:r>
            <a:r>
              <a:rPr lang="en-US" dirty="0" smtClean="0">
                <a:cs typeface="Times New Roman" pitchFamily="18" charset="0"/>
              </a:rPr>
              <a:t> and business were inducted subsequently</a:t>
            </a:r>
            <a:r>
              <a:rPr lang="en-US" dirty="0" smtClean="0">
                <a:cs typeface="Times New Roman" pitchFamily="18" charset="0"/>
              </a:rPr>
              <a:t>.</a:t>
            </a:r>
          </a:p>
          <a:p>
            <a:pPr algn="just" fontAlgn="base"/>
            <a:endParaRPr lang="en-US" dirty="0" smtClean="0">
              <a:cs typeface="Times New Roman" pitchFamily="18" charset="0"/>
            </a:endParaRPr>
          </a:p>
          <a:p>
            <a:pPr algn="just" fontAlgn="base">
              <a:buFont typeface="Wingdings" pitchFamily="2" charset="2"/>
              <a:buChar char="Ø"/>
            </a:pPr>
            <a:r>
              <a:rPr lang="en-US" dirty="0" smtClean="0">
                <a:cs typeface="Times New Roman" pitchFamily="18" charset="0"/>
              </a:rPr>
              <a:t>Techno NJR was set up with a vision of providing international level engineering education to students of Udaipur so that they do not have to travel to Bangalore, Pane, Jaipur for good engineering education.</a:t>
            </a:r>
            <a:endParaRPr lang="en-US" dirty="0">
              <a:solidFill>
                <a:srgbClr val="7030A0"/>
              </a:solidFill>
              <a:cs typeface="Times New Roman" pitchFamily="18" charset="0"/>
            </a:endParaRPr>
          </a:p>
        </p:txBody>
      </p:sp>
      <p:pic>
        <p:nvPicPr>
          <p:cNvPr id="4" name="Picture 3" descr="100px-VBS"/>
          <p:cNvPicPr/>
          <p:nvPr/>
        </p:nvPicPr>
        <p:blipFill>
          <a:blip r:embed="rId3"/>
          <a:stretch>
            <a:fillRect/>
          </a:stretch>
        </p:blipFill>
        <p:spPr bwMode="auto">
          <a:xfrm>
            <a:off x="609600" y="838200"/>
            <a:ext cx="1603667" cy="1496291"/>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685800"/>
          </a:xfrm>
        </p:spPr>
        <p:txBody>
          <a:bodyPr anchor="ctr">
            <a:noAutofit/>
          </a:bodyPr>
          <a:lstStyle/>
          <a:p>
            <a:r>
              <a:rPr lang="en-US" dirty="0" smtClean="0">
                <a:effectLst>
                  <a:outerShdw blurRad="38100" dist="38100" dir="2700000" algn="tl">
                    <a:srgbClr val="000000">
                      <a:alpha val="43137"/>
                    </a:srgbClr>
                  </a:outerShdw>
                </a:effectLst>
              </a:rPr>
              <a:t>Login Page</a:t>
            </a:r>
            <a:endParaRPr lang="en-US" dirty="0">
              <a:effectLst>
                <a:outerShdw blurRad="38100" dist="38100" dir="2700000" algn="tl">
                  <a:srgbClr val="000000">
                    <a:alpha val="43137"/>
                  </a:srgbClr>
                </a:outerShdw>
              </a:effectLst>
            </a:endParaRPr>
          </a:p>
        </p:txBody>
      </p:sp>
      <p:pic>
        <p:nvPicPr>
          <p:cNvPr id="6" name="Picture Placeholder 4"/>
          <p:cNvPicPr>
            <a:picLocks noChangeAspect="1"/>
          </p:cNvPicPr>
          <p:nvPr/>
        </p:nvPicPr>
        <p:blipFill>
          <a:blip r:embed="rId2">
            <a:extLst>
              <a:ext uri="{28A0092B-C50C-407E-A947-70E740481C1C}">
                <a14:useLocalDpi xmlns="" xmlns:a14="http://schemas.microsoft.com/office/drawing/2010/main" val="0"/>
              </a:ext>
            </a:extLst>
          </a:blip>
          <a:srcRect t="2857" b="2857"/>
          <a:stretch>
            <a:fillRect/>
          </a:stretch>
        </p:blipFill>
        <p:spPr>
          <a:xfrm>
            <a:off x="457201" y="1752600"/>
            <a:ext cx="8305799" cy="4724400"/>
          </a:xfrm>
          <a:prstGeom prst="rect">
            <a:avLst/>
          </a:prstGeom>
        </p:spPr>
      </p:pic>
    </p:spTree>
    <p:extLst>
      <p:ext uri="{BB962C8B-B14F-4D97-AF65-F5344CB8AC3E}">
        <p14:creationId xmlns="" xmlns:p14="http://schemas.microsoft.com/office/powerpoint/2010/main" val="1295462696"/>
      </p:ext>
    </p:extLst>
  </p:cSld>
  <p:clrMapOvr>
    <a:masterClrMapping/>
  </p:clrMapOvr>
  <mc:AlternateContent xmlns:mc="http://schemas.openxmlformats.org/markup-compatibility/2006">
    <mc:Choice xmlns=""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685800"/>
          </a:xfrm>
        </p:spPr>
        <p:txBody>
          <a:bodyPr anchor="ctr">
            <a:noAutofit/>
          </a:bodyPr>
          <a:lstStyle/>
          <a:p>
            <a:pPr algn="just"/>
            <a:r>
              <a:rPr lang="en-US" dirty="0" smtClean="0">
                <a:effectLst>
                  <a:outerShdw blurRad="38100" dist="38100" dir="2700000" algn="tl">
                    <a:srgbClr val="000000">
                      <a:alpha val="43137"/>
                    </a:srgbClr>
                  </a:outerShdw>
                </a:effectLst>
              </a:rPr>
              <a:t>Admin Panel</a:t>
            </a:r>
            <a:endParaRPr lang="en-US" dirty="0">
              <a:effectLst>
                <a:outerShdw blurRad="38100" dist="38100" dir="2700000" algn="tl">
                  <a:srgbClr val="000000">
                    <a:alpha val="43137"/>
                  </a:srgbClr>
                </a:outerShdw>
              </a:effectLst>
            </a:endParaRPr>
          </a:p>
        </p:txBody>
      </p:sp>
      <p:pic>
        <p:nvPicPr>
          <p:cNvPr id="3075" name="Picture 3" descr="C:\Users\computer\Documents\Downloads\Techno Projects\images\IMG-20200707-WA0001.jpg"/>
          <p:cNvPicPr>
            <a:picLocks noChangeAspect="1" noChangeArrowheads="1"/>
          </p:cNvPicPr>
          <p:nvPr/>
        </p:nvPicPr>
        <p:blipFill>
          <a:blip r:embed="rId2"/>
          <a:srcRect/>
          <a:stretch>
            <a:fillRect/>
          </a:stretch>
        </p:blipFill>
        <p:spPr bwMode="auto">
          <a:xfrm>
            <a:off x="457200" y="1752600"/>
            <a:ext cx="8229600" cy="4648200"/>
          </a:xfrm>
          <a:prstGeom prst="rect">
            <a:avLst/>
          </a:prstGeom>
          <a:noFill/>
        </p:spPr>
      </p:pic>
    </p:spTree>
    <p:extLst>
      <p:ext uri="{BB962C8B-B14F-4D97-AF65-F5344CB8AC3E}">
        <p14:creationId xmlns="" xmlns:p14="http://schemas.microsoft.com/office/powerpoint/2010/main" val="288146960"/>
      </p:ext>
    </p:extLst>
  </p:cSld>
  <p:clrMapOvr>
    <a:masterClrMapping/>
  </p:clrMapOvr>
  <mc:AlternateContent xmlns:mc="http://schemas.openxmlformats.org/markup-compatibility/2006">
    <mc:Choice xmlns=""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838200"/>
            <a:ext cx="8305800" cy="685800"/>
          </a:xfrm>
        </p:spPr>
        <p:txBody>
          <a:bodyPr>
            <a:noAutofit/>
          </a:bodyPr>
          <a:lstStyle/>
          <a:p>
            <a:r>
              <a:rPr lang="en-US" dirty="0" smtClean="0">
                <a:effectLst>
                  <a:outerShdw blurRad="38100" dist="38100" dir="2700000" algn="tl">
                    <a:srgbClr val="000000">
                      <a:alpha val="43137"/>
                    </a:srgbClr>
                  </a:outerShdw>
                </a:effectLst>
              </a:rPr>
              <a:t>Contact Us Page</a:t>
            </a:r>
            <a:endParaRPr lang="en-US" dirty="0">
              <a:effectLst>
                <a:outerShdw blurRad="38100" dist="38100" dir="2700000" algn="tl">
                  <a:srgbClr val="000000">
                    <a:alpha val="43137"/>
                  </a:srgbClr>
                </a:outerShdw>
              </a:effectLst>
            </a:endParaRPr>
          </a:p>
        </p:txBody>
      </p:sp>
      <p:pic>
        <p:nvPicPr>
          <p:cNvPr id="9" name="Picture 2" descr="C:\Users\computer\Documents\Downloads\Techno Projects\images\contact us.png"/>
          <p:cNvPicPr>
            <a:picLocks noChangeAspect="1" noChangeArrowheads="1"/>
          </p:cNvPicPr>
          <p:nvPr/>
        </p:nvPicPr>
        <p:blipFill>
          <a:blip r:embed="rId2"/>
          <a:srcRect/>
          <a:stretch>
            <a:fillRect/>
          </a:stretch>
        </p:blipFill>
        <p:spPr bwMode="auto">
          <a:xfrm>
            <a:off x="533400" y="1600200"/>
            <a:ext cx="8153400" cy="4876800"/>
          </a:xfrm>
          <a:prstGeom prst="rect">
            <a:avLst/>
          </a:prstGeom>
          <a:noFill/>
        </p:spPr>
      </p:pic>
    </p:spTree>
    <p:extLst>
      <p:ext uri="{BB962C8B-B14F-4D97-AF65-F5344CB8AC3E}">
        <p14:creationId xmlns="" xmlns:p14="http://schemas.microsoft.com/office/powerpoint/2010/main" val="385593050"/>
      </p:ext>
    </p:extLst>
  </p:cSld>
  <p:clrMapOvr>
    <a:masterClrMapping/>
  </p:clrMapOvr>
  <mc:AlternateContent xmlns:mc="http://schemas.openxmlformats.org/markup-compatibility/2006">
    <mc:Choice xmlns="" xmlns:p14="http://schemas.microsoft.com/office/powerpoint/2010/main" Requires="p14">
      <p:transition spd="slow" p14:dur="2000">
        <p14:pan dir="u"/>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685800"/>
          </a:xfrm>
        </p:spPr>
        <p:txBody>
          <a:bodyPr anchor="ctr">
            <a:noAutofit/>
          </a:bodyPr>
          <a:lstStyle/>
          <a:p>
            <a:r>
              <a:rPr lang="en-US" dirty="0" smtClean="0">
                <a:effectLst>
                  <a:outerShdw blurRad="38100" dist="38100" dir="2700000" algn="tl">
                    <a:srgbClr val="000000">
                      <a:alpha val="43137"/>
                    </a:srgbClr>
                  </a:outerShdw>
                </a:effectLst>
              </a:rPr>
              <a:t>Contact Details</a:t>
            </a:r>
            <a:endParaRPr lang="en-US" dirty="0">
              <a:effectLst>
                <a:outerShdw blurRad="38100" dist="38100" dir="2700000" algn="tl">
                  <a:srgbClr val="000000">
                    <a:alpha val="43137"/>
                  </a:srgbClr>
                </a:outerShdw>
              </a:effectLst>
            </a:endParaRPr>
          </a:p>
        </p:txBody>
      </p:sp>
      <p:pic>
        <p:nvPicPr>
          <p:cNvPr id="4099" name="Picture 3" descr="C:\Users\computer\Documents\Downloads\Techno Projects\images\IMG-20200707-WA0002.jpg"/>
          <p:cNvPicPr>
            <a:picLocks noChangeAspect="1" noChangeArrowheads="1"/>
          </p:cNvPicPr>
          <p:nvPr/>
        </p:nvPicPr>
        <p:blipFill>
          <a:blip r:embed="rId2"/>
          <a:srcRect/>
          <a:stretch>
            <a:fillRect/>
          </a:stretch>
        </p:blipFill>
        <p:spPr bwMode="auto">
          <a:xfrm>
            <a:off x="533400" y="1828800"/>
            <a:ext cx="8153400" cy="4572000"/>
          </a:xfrm>
          <a:prstGeom prst="rect">
            <a:avLst/>
          </a:prstGeom>
          <a:noFill/>
        </p:spPr>
      </p:pic>
    </p:spTree>
    <p:extLst>
      <p:ext uri="{BB962C8B-B14F-4D97-AF65-F5344CB8AC3E}">
        <p14:creationId xmlns="" xmlns:p14="http://schemas.microsoft.com/office/powerpoint/2010/main" val="1800421695"/>
      </p:ext>
    </p:extLst>
  </p:cSld>
  <p:clrMapOvr>
    <a:masterClrMapping/>
  </p:clrMapOvr>
  <mc:AlternateContent xmlns:mc="http://schemas.openxmlformats.org/markup-compatibility/2006">
    <mc:Choice xmlns=""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hank-you-wallpaper.jpg"/>
          <p:cNvPicPr>
            <a:picLocks noChangeAspect="1"/>
          </p:cNvPicPr>
          <p:nvPr/>
        </p:nvPicPr>
        <p:blipFill>
          <a:blip r:embed="rId2"/>
          <a:stretch>
            <a:fillRect/>
          </a:stretch>
        </p:blipFill>
        <p:spPr>
          <a:xfrm>
            <a:off x="381000" y="990600"/>
            <a:ext cx="8305800" cy="5486400"/>
          </a:xfrm>
          <a:prstGeom prst="rect">
            <a:avLst/>
          </a:prstGeom>
        </p:spPr>
      </p:pic>
    </p:spTree>
    <p:extLst>
      <p:ext uri="{BB962C8B-B14F-4D97-AF65-F5344CB8AC3E}">
        <p14:creationId xmlns="" xmlns:p14="http://schemas.microsoft.com/office/powerpoint/2010/main" val="2948259308"/>
      </p:ext>
    </p:extLst>
  </p:cSld>
  <p:clrMapOvr>
    <a:masterClrMapping/>
  </p:clrMapOvr>
  <mc:AlternateContent xmlns:mc="http://schemas.openxmlformats.org/markup-compatibility/2006">
    <mc:Choice xmlns=""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077200" cy="685800"/>
          </a:xfrm>
        </p:spPr>
        <p:txBody>
          <a:bodyPr>
            <a:noAutofit/>
          </a:bodyPr>
          <a:lstStyle/>
          <a:p>
            <a:pPr algn="just"/>
            <a:r>
              <a:rPr lang="en-US" dirty="0" err="1" smtClean="0">
                <a:effectLst>
                  <a:outerShdw blurRad="38100" dist="38100" dir="2700000" algn="tl">
                    <a:srgbClr val="000000">
                      <a:alpha val="43137"/>
                    </a:srgbClr>
                  </a:outerShdw>
                </a:effectLst>
              </a:rPr>
              <a:t>Grras</a:t>
            </a:r>
            <a:r>
              <a:rPr lang="en-US" dirty="0" smtClean="0">
                <a:effectLst>
                  <a:outerShdw blurRad="38100" dist="38100" dir="2700000" algn="tl">
                    <a:srgbClr val="000000">
                      <a:alpha val="43137"/>
                    </a:srgbClr>
                  </a:outerShdw>
                </a:effectLst>
              </a:rPr>
              <a:t> Solution Pvt. Ltd.</a:t>
            </a:r>
            <a:endParaRPr lang="en-US" dirty="0">
              <a:effectLst>
                <a:outerShdw blurRad="38100" dist="38100" dir="2700000" algn="tl">
                  <a:srgbClr val="000000">
                    <a:alpha val="43137"/>
                  </a:srgbClr>
                </a:outerShdw>
              </a:effectLst>
            </a:endParaRPr>
          </a:p>
        </p:txBody>
      </p:sp>
      <p:sp>
        <p:nvSpPr>
          <p:cNvPr id="5" name="TextBox 4"/>
          <p:cNvSpPr txBox="1"/>
          <p:nvPr/>
        </p:nvSpPr>
        <p:spPr>
          <a:xfrm>
            <a:off x="304800" y="4343400"/>
            <a:ext cx="8458200" cy="2308324"/>
          </a:xfrm>
          <a:prstGeom prst="rect">
            <a:avLst/>
          </a:prstGeom>
          <a:noFill/>
        </p:spPr>
        <p:txBody>
          <a:bodyPr wrap="square" rtlCol="0">
            <a:spAutoFit/>
          </a:bodyPr>
          <a:lstStyle/>
          <a:p>
            <a:pPr algn="just"/>
            <a:r>
              <a:rPr lang="en-US" b="1" dirty="0" smtClean="0"/>
              <a:t>GRRAS Solutions </a:t>
            </a:r>
            <a:r>
              <a:rPr lang="en-US" dirty="0" smtClean="0"/>
              <a:t>specializes in the domain of Red Hat Linux training, AWS Cloud Computing, Digital Marketing, Python, Website Design &amp; Development, </a:t>
            </a:r>
            <a:r>
              <a:rPr lang="en-US" dirty="0" err="1" smtClean="0"/>
              <a:t>Bigdata</a:t>
            </a:r>
            <a:r>
              <a:rPr lang="en-US" dirty="0" smtClean="0"/>
              <a:t> </a:t>
            </a:r>
            <a:r>
              <a:rPr lang="en-US" dirty="0" err="1" smtClean="0"/>
              <a:t>haddop</a:t>
            </a:r>
            <a:r>
              <a:rPr lang="en-US" dirty="0" smtClean="0"/>
              <a:t> for In-house training, Industrial/Internship training, Online Learning and Corporate Training. Being an authorized and renowned partner of Red Hat since 2008, from last 12 years we hold special badge of honor for providing excellent business and learning facility across India. We also have our own Pearson VUE examination center, Red hat Authorized Centre &amp; </a:t>
            </a:r>
            <a:r>
              <a:rPr lang="en-US" dirty="0" err="1" smtClean="0"/>
              <a:t>Kryterion</a:t>
            </a:r>
            <a:r>
              <a:rPr lang="en-US" dirty="0" smtClean="0"/>
              <a:t> Authorized Testing Center.</a:t>
            </a:r>
            <a:endParaRPr lang="en-US" dirty="0">
              <a:ea typeface="Arial Unicode MS" pitchFamily="34" charset="-128"/>
              <a:cs typeface="Andalus" pitchFamily="18" charset="-78"/>
            </a:endParaRPr>
          </a:p>
        </p:txBody>
      </p:sp>
      <p:pic>
        <p:nvPicPr>
          <p:cNvPr id="5122" name="Picture 2"/>
          <p:cNvPicPr>
            <a:picLocks noGrp="1" noChangeAspect="1" noChangeArrowheads="1"/>
          </p:cNvPicPr>
          <p:nvPr>
            <p:ph idx="1"/>
          </p:nvPr>
        </p:nvPicPr>
        <p:blipFill>
          <a:blip r:embed="rId2"/>
          <a:srcRect/>
          <a:stretch>
            <a:fillRect/>
          </a:stretch>
        </p:blipFill>
        <p:spPr bwMode="auto">
          <a:xfrm>
            <a:off x="381000" y="1676400"/>
            <a:ext cx="8305800" cy="2590800"/>
          </a:xfrm>
          <a:prstGeom prst="rect">
            <a:avLst/>
          </a:prstGeom>
          <a:noFill/>
          <a:ln w="9525">
            <a:noFill/>
            <a:miter lim="800000"/>
            <a:headEnd/>
            <a:tailEnd/>
          </a:ln>
          <a:effectLst/>
        </p:spPr>
      </p:pic>
    </p:spTree>
    <p:extLst>
      <p:ext uri="{BB962C8B-B14F-4D97-AF65-F5344CB8AC3E}">
        <p14:creationId xmlns="" xmlns:p14="http://schemas.microsoft.com/office/powerpoint/2010/main" val="3469393420"/>
      </p:ext>
    </p:extLst>
  </p:cSld>
  <p:clrMapOvr>
    <a:masterClrMapping/>
  </p:clrMapOvr>
  <mc:AlternateContent xmlns:mc="http://schemas.openxmlformats.org/markup-compatibility/2006">
    <mc:Choice xmlns="" xmlns:p14="http://schemas.microsoft.com/office/powerpoint/2010/main" Requires="p14">
      <p:transition spd="slow" p14:dur="2500">
        <p:checker dir="vert"/>
      </p:transition>
    </mc:Choice>
    <mc:Fallback>
      <p:transition spd="slow">
        <p:checker dir="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extLst>
              <a:ext uri="{28A0092B-C50C-407E-A947-70E740481C1C}">
                <a14:useLocalDpi xmlns="" xmlns:a14="http://schemas.microsoft.com/office/drawing/2010/main" val="0"/>
              </a:ext>
            </a:extLst>
          </a:blip>
          <a:stretch>
            <a:fillRect/>
          </a:stretch>
        </p:blipFill>
        <p:spPr>
          <a:xfrm>
            <a:off x="533400" y="1676400"/>
            <a:ext cx="8001000" cy="1981200"/>
          </a:xfrm>
          <a:prstGeom prst="rect">
            <a:avLst/>
          </a:prstGeom>
          <a:ln>
            <a:solidFill>
              <a:schemeClr val="tx1"/>
            </a:solidFill>
            <a:prstDash val="solid"/>
          </a:ln>
        </p:spPr>
      </p:pic>
      <p:sp>
        <p:nvSpPr>
          <p:cNvPr id="7" name="TextBox 6"/>
          <p:cNvSpPr txBox="1"/>
          <p:nvPr/>
        </p:nvSpPr>
        <p:spPr>
          <a:xfrm>
            <a:off x="381000" y="3733800"/>
            <a:ext cx="8305800" cy="1569660"/>
          </a:xfrm>
          <a:prstGeom prst="rect">
            <a:avLst/>
          </a:prstGeom>
          <a:noFill/>
        </p:spPr>
        <p:txBody>
          <a:bodyPr wrap="square" rtlCol="0">
            <a:spAutoFit/>
          </a:bodyPr>
          <a:lstStyle/>
          <a:p>
            <a:pPr algn="just"/>
            <a:r>
              <a:rPr lang="en-US" sz="2200" b="1" dirty="0" smtClean="0"/>
              <a:t>Web Design-</a:t>
            </a:r>
            <a:r>
              <a:rPr lang="en-US" sz="2000" b="1" dirty="0" smtClean="0"/>
              <a:t> </a:t>
            </a:r>
            <a:r>
              <a:rPr lang="en-US" dirty="0" smtClean="0"/>
              <a:t>Prepare </a:t>
            </a:r>
            <a:r>
              <a:rPr lang="en-US" dirty="0"/>
              <a:t>for a career as a professional website designer crafting the look, layout, and organization of </a:t>
            </a:r>
            <a:r>
              <a:rPr lang="en-US" dirty="0" smtClean="0"/>
              <a:t>websites. </a:t>
            </a:r>
            <a:r>
              <a:rPr lang="en-US" dirty="0"/>
              <a:t>The applications and concepts for this emphasis include HTML, Dynamic html, Photoshop, CSS, jquery, flash, Dreamweaver, style sheets, information architecture and graphical design concepts</a:t>
            </a:r>
            <a:r>
              <a:rPr lang="en-US" dirty="0" smtClean="0"/>
              <a:t>.</a:t>
            </a:r>
            <a:r>
              <a:rPr lang="en-US" b="1" dirty="0" smtClean="0"/>
              <a:t> </a:t>
            </a:r>
            <a:endParaRPr lang="en-US" b="1" dirty="0"/>
          </a:p>
        </p:txBody>
      </p:sp>
      <p:sp>
        <p:nvSpPr>
          <p:cNvPr id="8" name="TextBox 7"/>
          <p:cNvSpPr txBox="1"/>
          <p:nvPr/>
        </p:nvSpPr>
        <p:spPr>
          <a:xfrm>
            <a:off x="381000" y="5257800"/>
            <a:ext cx="8305800" cy="1292662"/>
          </a:xfrm>
          <a:prstGeom prst="rect">
            <a:avLst/>
          </a:prstGeom>
          <a:noFill/>
        </p:spPr>
        <p:txBody>
          <a:bodyPr wrap="square" rtlCol="0">
            <a:spAutoFit/>
          </a:bodyPr>
          <a:lstStyle/>
          <a:p>
            <a:pPr algn="just"/>
            <a:r>
              <a:rPr lang="en-US" sz="2200" b="1" dirty="0" smtClean="0"/>
              <a:t>Web Development- </a:t>
            </a:r>
            <a:r>
              <a:rPr lang="en-US" dirty="0"/>
              <a:t>The applications and technologies for this emphasis include web design techniques and also development programming tools like </a:t>
            </a:r>
            <a:r>
              <a:rPr lang="en-US" dirty="0" smtClean="0"/>
              <a:t>Bootstrap, Node.js, Angular Js, MongoDB, Express.js, </a:t>
            </a:r>
            <a:r>
              <a:rPr lang="en-US" dirty="0"/>
              <a:t>Crystal report, domain registration, web hosting and many other web development tools</a:t>
            </a:r>
            <a:r>
              <a:rPr lang="en-US" dirty="0" smtClean="0"/>
              <a:t>.</a:t>
            </a:r>
            <a:endParaRPr lang="en-US" dirty="0"/>
          </a:p>
        </p:txBody>
      </p:sp>
      <p:sp>
        <p:nvSpPr>
          <p:cNvPr id="6" name="Title 1"/>
          <p:cNvSpPr>
            <a:spLocks noGrp="1"/>
          </p:cNvSpPr>
          <p:nvPr>
            <p:ph type="title"/>
          </p:nvPr>
        </p:nvSpPr>
        <p:spPr>
          <a:xfrm>
            <a:off x="533400" y="838200"/>
            <a:ext cx="8001000" cy="685800"/>
          </a:xfrm>
        </p:spPr>
        <p:txBody>
          <a:bodyPr>
            <a:noAutofit/>
          </a:bodyPr>
          <a:lstStyle/>
          <a:p>
            <a:pPr algn="just"/>
            <a:r>
              <a:rPr lang="en-US" dirty="0" smtClean="0">
                <a:effectLst>
                  <a:outerShdw blurRad="38100" dist="38100" dir="2700000" algn="tl">
                    <a:srgbClr val="000000">
                      <a:alpha val="43137"/>
                    </a:srgbClr>
                  </a:outerShdw>
                </a:effectLst>
              </a:rPr>
              <a:t>Technologies</a:t>
            </a:r>
            <a:endParaRPr lang="en-US" dirty="0">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87631870"/>
      </p:ext>
    </p:extLst>
  </p:cSld>
  <p:clrMapOvr>
    <a:masterClrMapping/>
  </p:clrMapOvr>
  <mc:AlternateContent xmlns:mc="http://schemas.openxmlformats.org/markup-compatibility/2006">
    <mc:Choice xmlns="" xmlns:p14="http://schemas.microsoft.com/office/powerpoint/2010/main" Requires="p14">
      <p:transition spd="slow" p14:dur="1250">
        <p:circle/>
      </p:transition>
    </mc:Choice>
    <mc:Fallback>
      <p:transition spd="slow">
        <p:circl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838200"/>
            <a:ext cx="8001000" cy="704088"/>
          </a:xfrm>
        </p:spPr>
        <p:txBody>
          <a:bodyPr>
            <a:noAutofit/>
          </a:bodyPr>
          <a:lstStyle/>
          <a:p>
            <a:pPr algn="just"/>
            <a:r>
              <a:rPr lang="en-US" dirty="0" smtClean="0">
                <a:effectLst>
                  <a:outerShdw blurRad="38100" dist="38100" dir="2700000" algn="tl">
                    <a:srgbClr val="000000">
                      <a:alpha val="43137"/>
                    </a:srgbClr>
                  </a:outerShdw>
                </a:effectLst>
              </a:rPr>
              <a:t>Why Choose </a:t>
            </a:r>
            <a:r>
              <a:rPr lang="en-US" dirty="0" err="1" smtClean="0">
                <a:effectLst>
                  <a:outerShdw blurRad="38100" dist="38100" dir="2700000" algn="tl">
                    <a:srgbClr val="000000">
                      <a:alpha val="43137"/>
                    </a:srgbClr>
                  </a:outerShdw>
                </a:effectLst>
              </a:rPr>
              <a:t>Grras</a:t>
            </a:r>
            <a:endParaRPr lang="en-US" dirty="0">
              <a:effectLst>
                <a:outerShdw blurRad="38100" dist="38100" dir="2700000" algn="tl">
                  <a:srgbClr val="000000">
                    <a:alpha val="43137"/>
                  </a:srgbClr>
                </a:outerShdw>
              </a:effectLst>
            </a:endParaRPr>
          </a:p>
        </p:txBody>
      </p:sp>
      <p:pic>
        <p:nvPicPr>
          <p:cNvPr id="4" name="Picture 3"/>
          <p:cNvPicPr/>
          <p:nvPr/>
        </p:nvPicPr>
        <p:blipFill>
          <a:blip r:embed="rId2" cstate="print">
            <a:extLst>
              <a:ext uri="{28A0092B-C50C-407E-A947-70E740481C1C}">
                <a14:useLocalDpi xmlns="" xmlns:a14="http://schemas.microsoft.com/office/drawing/2010/main" val="0"/>
              </a:ext>
            </a:extLst>
          </a:blip>
          <a:stretch>
            <a:fillRect/>
          </a:stretch>
        </p:blipFill>
        <p:spPr>
          <a:xfrm>
            <a:off x="533400" y="3124200"/>
            <a:ext cx="8077200" cy="3048000"/>
          </a:xfrm>
          <a:prstGeom prst="rect">
            <a:avLst/>
          </a:prstGeom>
          <a:ln>
            <a:solidFill>
              <a:schemeClr val="tx1"/>
            </a:solidFill>
            <a:prstDash val="solid"/>
          </a:ln>
        </p:spPr>
      </p:pic>
      <p:sp>
        <p:nvSpPr>
          <p:cNvPr id="8" name="Rectangle 7"/>
          <p:cNvSpPr/>
          <p:nvPr/>
        </p:nvSpPr>
        <p:spPr>
          <a:xfrm>
            <a:off x="457200" y="1600200"/>
            <a:ext cx="8229600" cy="1323439"/>
          </a:xfrm>
          <a:prstGeom prst="rect">
            <a:avLst/>
          </a:prstGeom>
        </p:spPr>
        <p:txBody>
          <a:bodyPr wrap="square">
            <a:spAutoFit/>
          </a:bodyPr>
          <a:lstStyle/>
          <a:p>
            <a:pPr algn="just"/>
            <a:r>
              <a:rPr lang="en-US" sz="2000" dirty="0" smtClean="0"/>
              <a:t>GRRAS provides proven training content through a combination of delivery model and vivid customer experience. Spread across 12 cities across the nation, our company has assisted over Six thousand working professionals in kick starting their career.</a:t>
            </a:r>
            <a:endParaRPr lang="en-US" sz="2000" dirty="0"/>
          </a:p>
        </p:txBody>
      </p:sp>
    </p:spTree>
    <p:extLst>
      <p:ext uri="{BB962C8B-B14F-4D97-AF65-F5344CB8AC3E}">
        <p14:creationId xmlns="" xmlns:p14="http://schemas.microsoft.com/office/powerpoint/2010/main" val="3982185469"/>
      </p:ext>
    </p:extLst>
  </p:cSld>
  <p:clrMapOvr>
    <a:masterClrMapping/>
  </p:clrMapOvr>
  <mc:AlternateContent xmlns:mc="http://schemas.openxmlformats.org/markup-compatibility/2006">
    <mc:Choice xmlns="" xmlns:p14="http://schemas.microsoft.com/office/powerpoint/2010/main" Requires="p14">
      <p:transition spd="slow" p14:dur="1500">
        <p14:flythrough/>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0"/>
            <a:ext cx="7772400" cy="762000"/>
          </a:xfrm>
        </p:spPr>
        <p:txBody>
          <a:bodyPr>
            <a:noAutofit/>
          </a:bodyPr>
          <a:lstStyle/>
          <a:p>
            <a:pPr algn="just"/>
            <a:r>
              <a:rPr lang="en-US" dirty="0" smtClean="0">
                <a:effectLst>
                  <a:outerShdw blurRad="38100" dist="38100" dir="2700000" algn="tl">
                    <a:srgbClr val="000000">
                      <a:alpha val="43137"/>
                    </a:srgbClr>
                  </a:outerShdw>
                </a:effectLst>
              </a:rPr>
              <a:t>Node.js</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828801"/>
            <a:ext cx="8077200" cy="3200400"/>
          </a:xfrm>
        </p:spPr>
        <p:txBody>
          <a:bodyPr>
            <a:normAutofit/>
          </a:bodyPr>
          <a:lstStyle/>
          <a:p>
            <a:pPr marL="0" indent="0" algn="just">
              <a:lnSpc>
                <a:spcPct val="110000"/>
              </a:lnSpc>
              <a:buNone/>
            </a:pPr>
            <a:r>
              <a:rPr lang="en-US" sz="2000" dirty="0" smtClean="0"/>
              <a:t>Node.js is a server-side platform built on Google Chrome's JavaScript Engine (V8 Engine). Node.js was developed by Ryan Dahl in 2009 and its latest version is v0.10.36 Node.js is an open source, cross-platform runtime environment for developing server-side and networking applications. Node.js applications are written in JavaScript, and can be run within the Node.js runtime on OS X, Microsoft Windows, and Linux. Node.js also provides a rich library of various JavaScript modules which simplifies the development of web applications using Node.js to a great extent.</a:t>
            </a:r>
            <a:endParaRPr lang="en-US" sz="2000" dirty="0"/>
          </a:p>
        </p:txBody>
      </p:sp>
    </p:spTree>
    <p:extLst>
      <p:ext uri="{BB962C8B-B14F-4D97-AF65-F5344CB8AC3E}">
        <p14:creationId xmlns="" xmlns:p14="http://schemas.microsoft.com/office/powerpoint/2010/main" val="2620396192"/>
      </p:ext>
    </p:extLst>
  </p:cSld>
  <p:clrMapOvr>
    <a:masterClrMapping/>
  </p:clrMapOvr>
  <mc:AlternateContent xmlns:mc="http://schemas.openxmlformats.org/markup-compatibility/2006">
    <mc:Choice xmlns="" xmlns:p14="http://schemas.microsoft.com/office/powerpoint/2010/main" Requires="p14">
      <p:transition spd="slow" p14:dur="2000">
        <p14:pan dir="u"/>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066800"/>
            <a:ext cx="7924800" cy="780288"/>
          </a:xfrm>
        </p:spPr>
        <p:txBody>
          <a:bodyPr>
            <a:noAutofit/>
          </a:bodyPr>
          <a:lstStyle/>
          <a:p>
            <a:pPr algn="just"/>
            <a:r>
              <a:rPr lang="en-US" dirty="0" smtClean="0">
                <a:effectLst>
                  <a:outerShdw blurRad="38100" dist="38100" dir="2700000" algn="tl">
                    <a:srgbClr val="000000">
                      <a:alpha val="43137"/>
                    </a:srgbClr>
                  </a:outerShdw>
                </a:effectLst>
              </a:rPr>
              <a:t>AngularJs</a:t>
            </a:r>
            <a:endParaRPr lang="en-US" dirty="0">
              <a:effectLst>
                <a:outerShdw blurRad="38100" dist="38100" dir="2700000" algn="tl">
                  <a:srgbClr val="000000">
                    <a:alpha val="43137"/>
                  </a:srgbClr>
                </a:outerShdw>
              </a:effectLst>
            </a:endParaRPr>
          </a:p>
        </p:txBody>
      </p:sp>
      <p:sp>
        <p:nvSpPr>
          <p:cNvPr id="5" name="Rectangle 4"/>
          <p:cNvSpPr/>
          <p:nvPr/>
        </p:nvSpPr>
        <p:spPr>
          <a:xfrm>
            <a:off x="457200" y="1981200"/>
            <a:ext cx="8153400" cy="1631216"/>
          </a:xfrm>
          <a:prstGeom prst="rect">
            <a:avLst/>
          </a:prstGeom>
        </p:spPr>
        <p:txBody>
          <a:bodyPr wrap="square">
            <a:spAutoFit/>
          </a:bodyPr>
          <a:lstStyle/>
          <a:p>
            <a:pPr algn="just"/>
            <a:r>
              <a:rPr lang="en-US" sz="2000" dirty="0" smtClean="0"/>
              <a:t>AngularJs is a very powerful JavaScript Framework. It is used in Single Page Application (SPA) projects. It extends HTML DOM with additional attributes and makes it more responsive to user actions. AngularJs is open source, completely free, and used by thousands of developers around the world. It is licensed under the Apache license version 2.0. </a:t>
            </a:r>
            <a:endParaRPr lang="en-US" sz="20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33400" y="990600"/>
            <a:ext cx="8001000" cy="2092881"/>
          </a:xfrm>
          <a:prstGeom prst="rect">
            <a:avLst/>
          </a:prstGeom>
        </p:spPr>
        <p:txBody>
          <a:bodyPr wrap="square">
            <a:spAutoFit/>
          </a:bodyPr>
          <a:lstStyle/>
          <a:p>
            <a:pPr algn="just"/>
            <a:r>
              <a:rPr lang="en-US" sz="5000" dirty="0" smtClean="0">
                <a:effectLst>
                  <a:outerShdw blurRad="38100" dist="38100" dir="2700000" algn="tl">
                    <a:srgbClr val="000000">
                      <a:alpha val="43137"/>
                    </a:srgbClr>
                  </a:outerShdw>
                </a:effectLst>
              </a:rPr>
              <a:t>Express.js</a:t>
            </a:r>
          </a:p>
          <a:p>
            <a:pPr algn="just"/>
            <a:r>
              <a:rPr lang="en-US" sz="2000" dirty="0" smtClean="0"/>
              <a:t>Express is a minimal and flexible Node.js web application framework that provides a robust set of features to develop web and mobile applications. It facilitates the rapid development of Node based Web applications </a:t>
            </a:r>
            <a:endParaRPr lang="en-US" sz="2000" dirty="0"/>
          </a:p>
        </p:txBody>
      </p:sp>
      <p:sp>
        <p:nvSpPr>
          <p:cNvPr id="4" name="Rectangle 3"/>
          <p:cNvSpPr/>
          <p:nvPr/>
        </p:nvSpPr>
        <p:spPr>
          <a:xfrm>
            <a:off x="533400" y="3200400"/>
            <a:ext cx="8077200" cy="2092881"/>
          </a:xfrm>
          <a:prstGeom prst="rect">
            <a:avLst/>
          </a:prstGeom>
        </p:spPr>
        <p:txBody>
          <a:bodyPr wrap="square">
            <a:spAutoFit/>
          </a:bodyPr>
          <a:lstStyle/>
          <a:p>
            <a:pPr algn="just"/>
            <a:r>
              <a:rPr lang="en-US" sz="5000" dirty="0" smtClean="0">
                <a:effectLst>
                  <a:outerShdw blurRad="38100" dist="38100" dir="2700000" algn="tl">
                    <a:srgbClr val="000000">
                      <a:alpha val="43137"/>
                    </a:srgbClr>
                  </a:outerShdw>
                </a:effectLst>
                <a:latin typeface="+mj-lt"/>
              </a:rPr>
              <a:t>MongoDB</a:t>
            </a:r>
          </a:p>
          <a:p>
            <a:pPr algn="just"/>
            <a:r>
              <a:rPr lang="en-US" sz="2000" dirty="0" smtClean="0"/>
              <a:t>MongoDB is an open-source document database and leading No SQL database. MongoDB is written in C++. This tutorial will give you great understanding on MongoDB concepts needed to create and deploy a highly scalable and performance-oriented database. </a:t>
            </a:r>
            <a:endParaRPr lang="en-US" sz="20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932688"/>
          </a:xfrm>
        </p:spPr>
        <p:txBody>
          <a:bodyPr anchor="ctr">
            <a:normAutofit/>
          </a:bodyPr>
          <a:lstStyle/>
          <a:p>
            <a:pPr algn="just"/>
            <a:r>
              <a:rPr lang="en-US" dirty="0" smtClean="0">
                <a:effectLst>
                  <a:outerShdw blurRad="38100" dist="38100" dir="2700000" algn="tl">
                    <a:srgbClr val="000000">
                      <a:alpha val="43137"/>
                    </a:srgbClr>
                  </a:outerShdw>
                </a:effectLst>
              </a:rPr>
              <a:t>Front-End &amp; Back-End Tool</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a:bodyPr>
          <a:lstStyle/>
          <a:p>
            <a:pPr algn="just"/>
            <a:r>
              <a:rPr lang="en-US" sz="2800" dirty="0" smtClean="0">
                <a:solidFill>
                  <a:schemeClr val="accent1">
                    <a:lumMod val="75000"/>
                  </a:schemeClr>
                </a:solidFill>
                <a:latin typeface="Arial Black" pitchFamily="34" charset="0"/>
              </a:rPr>
              <a:t>Front-End Tool:-</a:t>
            </a:r>
          </a:p>
          <a:p>
            <a:pPr marL="0" indent="0" algn="just">
              <a:buNone/>
            </a:pPr>
            <a:endParaRPr lang="en-US" sz="2000" dirty="0" smtClean="0">
              <a:latin typeface="Arial Black" pitchFamily="34" charset="0"/>
            </a:endParaRPr>
          </a:p>
          <a:p>
            <a:pPr marL="0" indent="0" algn="just">
              <a:buNone/>
            </a:pPr>
            <a:r>
              <a:rPr lang="en-US" sz="2800" dirty="0" smtClean="0">
                <a:latin typeface="Arial Rounded MT Bold" pitchFamily="34" charset="0"/>
              </a:rPr>
              <a:t>Visual Studio Code - </a:t>
            </a:r>
            <a:r>
              <a:rPr lang="en-US" sz="2000" dirty="0"/>
              <a:t>I</a:t>
            </a:r>
            <a:r>
              <a:rPr lang="en-US" sz="2000" dirty="0" smtClean="0"/>
              <a:t>n which toy can build, develop, create and debug your applications is called Front-End tool.</a:t>
            </a:r>
          </a:p>
          <a:p>
            <a:pPr marL="0" indent="0" algn="just">
              <a:buNone/>
            </a:pPr>
            <a:endParaRPr lang="en-US" dirty="0">
              <a:latin typeface="Arial Rounded MT Bold" pitchFamily="34" charset="0"/>
            </a:endParaRPr>
          </a:p>
          <a:p>
            <a:pPr algn="just"/>
            <a:r>
              <a:rPr lang="en-US" sz="2800" dirty="0" smtClean="0">
                <a:solidFill>
                  <a:schemeClr val="accent1">
                    <a:lumMod val="75000"/>
                  </a:schemeClr>
                </a:solidFill>
                <a:latin typeface="Arial Black" pitchFamily="34" charset="0"/>
              </a:rPr>
              <a:t>Back-End Tool:-</a:t>
            </a:r>
          </a:p>
          <a:p>
            <a:pPr marL="0" indent="0" algn="just">
              <a:buNone/>
            </a:pPr>
            <a:endParaRPr lang="en-US" sz="2000" dirty="0" smtClean="0">
              <a:latin typeface="Arial Rounded MT Bold" pitchFamily="34" charset="0"/>
            </a:endParaRPr>
          </a:p>
          <a:p>
            <a:pPr marL="0" indent="0" algn="just">
              <a:buNone/>
            </a:pPr>
            <a:r>
              <a:rPr lang="en-US" sz="2800" dirty="0" err="1" smtClean="0">
                <a:latin typeface="Arial Rounded MT Bold" pitchFamily="34" charset="0"/>
              </a:rPr>
              <a:t>MongoDB</a:t>
            </a:r>
            <a:r>
              <a:rPr lang="en-US" sz="2800" smtClean="0">
                <a:latin typeface="Arial Rounded MT Bold" pitchFamily="34" charset="0"/>
              </a:rPr>
              <a:t> Cluster </a:t>
            </a:r>
            <a:r>
              <a:rPr lang="en-US" sz="2800" dirty="0" smtClean="0">
                <a:latin typeface="Arial Rounded MT Bold" pitchFamily="34" charset="0"/>
              </a:rPr>
              <a:t>-</a:t>
            </a:r>
            <a:r>
              <a:rPr lang="en-US" dirty="0" smtClean="0">
                <a:latin typeface="Arial Rounded MT Bold" pitchFamily="34" charset="0"/>
              </a:rPr>
              <a:t> </a:t>
            </a:r>
            <a:r>
              <a:rPr lang="en-US" sz="2000" dirty="0" smtClean="0"/>
              <a:t>It is a powerful relational database management system that offer a large feature set.</a:t>
            </a:r>
            <a:endParaRPr lang="en-US" sz="2000" dirty="0"/>
          </a:p>
        </p:txBody>
      </p:sp>
    </p:spTree>
    <p:extLst>
      <p:ext uri="{BB962C8B-B14F-4D97-AF65-F5344CB8AC3E}">
        <p14:creationId xmlns="" xmlns:p14="http://schemas.microsoft.com/office/powerpoint/2010/main" val="977332503"/>
      </p:ext>
    </p:extLst>
  </p:cSld>
  <p:clrMapOvr>
    <a:masterClrMapping/>
  </p:clrMapOvr>
  <mc:AlternateContent xmlns:mc="http://schemas.openxmlformats.org/markup-compatibility/2006">
    <mc:Choice xmlns=""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Custom 2">
      <a:dk1>
        <a:sysClr val="windowText" lastClr="000000"/>
      </a:dk1>
      <a:lt1>
        <a:sysClr val="window" lastClr="FFFFFF"/>
      </a:lt1>
      <a:dk2>
        <a:srgbClr val="04617B"/>
      </a:dk2>
      <a:lt2>
        <a:srgbClr val="DBF5F9"/>
      </a:lt2>
      <a:accent1>
        <a:srgbClr val="59A9F2"/>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1690</TotalTime>
  <Words>772</Words>
  <Application>Microsoft Office PowerPoint</Application>
  <PresentationFormat>On-screen Show (4:3)</PresentationFormat>
  <Paragraphs>73</Paragraphs>
  <Slides>24</Slides>
  <Notes>1</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Flow</vt:lpstr>
      <vt:lpstr>Slide 1</vt:lpstr>
      <vt:lpstr>Slide 2</vt:lpstr>
      <vt:lpstr>Grras Solution Pvt. Ltd.</vt:lpstr>
      <vt:lpstr>Technologies</vt:lpstr>
      <vt:lpstr>Why Choose Grras</vt:lpstr>
      <vt:lpstr>Node.js</vt:lpstr>
      <vt:lpstr>AngularJs</vt:lpstr>
      <vt:lpstr>Slide 8</vt:lpstr>
      <vt:lpstr>Front-End &amp; Back-End Tool</vt:lpstr>
      <vt:lpstr>Hardware and Software Requirements</vt:lpstr>
      <vt:lpstr>Home Page</vt:lpstr>
      <vt:lpstr>User Specification</vt:lpstr>
      <vt:lpstr>Entertainment News</vt:lpstr>
      <vt:lpstr>Health News</vt:lpstr>
      <vt:lpstr>Science News</vt:lpstr>
      <vt:lpstr>Sports News</vt:lpstr>
      <vt:lpstr>Technology News</vt:lpstr>
      <vt:lpstr>Covid – 19 Tracker</vt:lpstr>
      <vt:lpstr>About Us</vt:lpstr>
      <vt:lpstr>Login Page</vt:lpstr>
      <vt:lpstr>Admin Panel</vt:lpstr>
      <vt:lpstr>Contact Us Page</vt:lpstr>
      <vt:lpstr>Contact Details</vt:lpstr>
      <vt:lpstr>Slide 24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dell1</dc:creator>
  <cp:lastModifiedBy>Naresh Mali</cp:lastModifiedBy>
  <cp:revision>239</cp:revision>
  <dcterms:created xsi:type="dcterms:W3CDTF">2015-09-19T02:01:00Z</dcterms:created>
  <dcterms:modified xsi:type="dcterms:W3CDTF">2020-07-14T11:22:11Z</dcterms:modified>
</cp:coreProperties>
</file>